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49"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2120"/>
          </a:xfrm>
          <a:prstGeom prst="rect">
            <a:avLst/>
          </a:prstGeom>
        </p:spPr>
        <p:txBody>
          <a:bodyPr vert="horz" lIns="91440" tIns="45720" rIns="91440" bIns="45720" rtlCol="0"/>
          <a:lstStyle>
            <a:lvl1pPr algn="r">
              <a:defRPr sz="1200"/>
            </a:lvl1pPr>
          </a:lstStyle>
          <a:p>
            <a:fld id="{0195AE37-76F2-4CE3-9239-4038C1BDF8F8}" type="datetimeFigureOut">
              <a:rPr lang="en-US" smtClean="0"/>
              <a:t>5/3/2016</a:t>
            </a:fld>
            <a:endParaRPr lang="en-US"/>
          </a:p>
        </p:txBody>
      </p:sp>
      <p:sp>
        <p:nvSpPr>
          <p:cNvPr id="4" name="Footer Placeholder 3"/>
          <p:cNvSpPr>
            <a:spLocks noGrp="1"/>
          </p:cNvSpPr>
          <p:nvPr>
            <p:ph type="ftr" sz="quarter" idx="2"/>
          </p:nvPr>
        </p:nvSpPr>
        <p:spPr>
          <a:xfrm>
            <a:off x="1" y="8772378"/>
            <a:ext cx="3038649"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772378"/>
            <a:ext cx="3038648" cy="462120"/>
          </a:xfrm>
          <a:prstGeom prst="rect">
            <a:avLst/>
          </a:prstGeom>
        </p:spPr>
        <p:txBody>
          <a:bodyPr vert="horz" lIns="91440" tIns="45720" rIns="91440" bIns="45720" rtlCol="0" anchor="b"/>
          <a:lstStyle>
            <a:lvl1pPr algn="r">
              <a:defRPr sz="1200"/>
            </a:lvl1pPr>
          </a:lstStyle>
          <a:p>
            <a:fld id="{52EEF6AE-5858-4D9E-94DE-62D35688A6FC}" type="slidenum">
              <a:rPr lang="en-US" smtClean="0"/>
              <a:t>‹#›</a:t>
            </a:fld>
            <a:endParaRPr lang="en-US"/>
          </a:p>
        </p:txBody>
      </p:sp>
    </p:spTree>
    <p:extLst>
      <p:ext uri="{BB962C8B-B14F-4D97-AF65-F5344CB8AC3E}">
        <p14:creationId xmlns:p14="http://schemas.microsoft.com/office/powerpoint/2010/main" val="42124226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5B8BE3-9026-495C-A470-B5E8F5A67623}"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2352447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5B8BE3-9026-495C-A470-B5E8F5A67623}"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2302740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5B8BE3-9026-495C-A470-B5E8F5A67623}"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125335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5B8BE3-9026-495C-A470-B5E8F5A67623}"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28145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B8BE3-9026-495C-A470-B5E8F5A67623}"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145158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5B8BE3-9026-495C-A470-B5E8F5A67623}"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2133175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5B8BE3-9026-495C-A470-B5E8F5A67623}" type="datetimeFigureOut">
              <a:rPr lang="en-US" smtClean="0"/>
              <a:t>5/3/2016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595039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5B8BE3-9026-495C-A470-B5E8F5A67623}" type="datetimeFigureOut">
              <a:rPr lang="en-US" smtClean="0"/>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96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B8BE3-9026-495C-A470-B5E8F5A67623}" type="datetimeFigureOut">
              <a:rPr lang="en-US" smtClean="0"/>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2187978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B8BE3-9026-495C-A470-B5E8F5A67623}"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485486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B8BE3-9026-495C-A470-B5E8F5A67623}"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68C6E-A55F-4CEC-8566-50159F86155C}" type="slidenum">
              <a:rPr lang="en-US" smtClean="0"/>
              <a:t>‹#›</a:t>
            </a:fld>
            <a:endParaRPr lang="en-US"/>
          </a:p>
        </p:txBody>
      </p:sp>
    </p:spTree>
    <p:extLst>
      <p:ext uri="{BB962C8B-B14F-4D97-AF65-F5344CB8AC3E}">
        <p14:creationId xmlns:p14="http://schemas.microsoft.com/office/powerpoint/2010/main" val="422654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B8BE3-9026-495C-A470-B5E8F5A67623}" type="datetimeFigureOut">
              <a:rPr lang="en-US" smtClean="0"/>
              <a:t>5/3/2016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68C6E-A55F-4CEC-8566-50159F86155C}" type="slidenum">
              <a:rPr lang="en-US" smtClean="0"/>
              <a:t>‹#›</a:t>
            </a:fld>
            <a:endParaRPr lang="en-US"/>
          </a:p>
        </p:txBody>
      </p:sp>
    </p:spTree>
    <p:extLst>
      <p:ext uri="{BB962C8B-B14F-4D97-AF65-F5344CB8AC3E}">
        <p14:creationId xmlns:p14="http://schemas.microsoft.com/office/powerpoint/2010/main" val="4256755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 Id="rId5" Type="http://schemas.openxmlformats.org/officeDocument/2006/relationships/image" Target="../media/image37.png"/><Relationship Id="rId4" Type="http://schemas.openxmlformats.org/officeDocument/2006/relationships/image" Target="../media/image3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grpSp>
        <p:nvGrpSpPr>
          <p:cNvPr id="6" name="Group 5"/>
          <p:cNvGrpSpPr/>
          <p:nvPr/>
        </p:nvGrpSpPr>
        <p:grpSpPr>
          <a:xfrm>
            <a:off x="533400" y="457200"/>
            <a:ext cx="8001000" cy="5867400"/>
            <a:chOff x="533400" y="457200"/>
            <a:chExt cx="8001000" cy="5867400"/>
          </a:xfrm>
        </p:grpSpPr>
        <p:sp>
          <p:nvSpPr>
            <p:cNvPr id="4" name="Rounded Rectangle 3"/>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TextBox 4"/>
            <p:cNvSpPr txBox="1"/>
            <p:nvPr/>
          </p:nvSpPr>
          <p:spPr>
            <a:xfrm>
              <a:off x="1219200" y="838200"/>
              <a:ext cx="6248400" cy="646331"/>
            </a:xfrm>
            <a:prstGeom prst="rect">
              <a:avLst/>
            </a:prstGeom>
            <a:noFill/>
          </p:spPr>
          <p:txBody>
            <a:bodyPr wrap="square" rtlCol="0">
              <a:spAutoFit/>
            </a:bodyPr>
            <a:lstStyle/>
            <a:p>
              <a:r>
                <a:rPr lang="en-US" sz="3600" b="1" dirty="0" smtClean="0">
                  <a:latin typeface="Comic Sans MS" panose="030F0702030302020204" pitchFamily="66" charset="0"/>
                </a:rPr>
                <a:t>1. </a:t>
              </a:r>
              <a:endParaRPr lang="en-US" sz="3600" b="1" dirty="0">
                <a:latin typeface="Comic Sans MS" panose="030F0702030302020204" pitchFamily="66" charset="0"/>
              </a:endParaRPr>
            </a:p>
          </p:txBody>
        </p:sp>
      </p:grpSp>
      <p:pic>
        <p:nvPicPr>
          <p:cNvPr id="8" name="Picture 7"/>
          <p:cNvPicPr>
            <a:picLocks noChangeAspect="1"/>
          </p:cNvPicPr>
          <p:nvPr/>
        </p:nvPicPr>
        <p:blipFill>
          <a:blip r:embed="rId2"/>
          <a:stretch>
            <a:fillRect/>
          </a:stretch>
        </p:blipFill>
        <p:spPr>
          <a:xfrm>
            <a:off x="685800" y="1465742"/>
            <a:ext cx="7762875" cy="4038600"/>
          </a:xfrm>
          <a:prstGeom prst="rect">
            <a:avLst/>
          </a:prstGeom>
        </p:spPr>
      </p:pic>
      <p:pic>
        <p:nvPicPr>
          <p:cNvPr id="10" name="Picture 9"/>
          <p:cNvPicPr>
            <a:picLocks noChangeAspect="1"/>
          </p:cNvPicPr>
          <p:nvPr/>
        </p:nvPicPr>
        <p:blipFill>
          <a:blip r:embed="rId3"/>
          <a:stretch>
            <a:fillRect/>
          </a:stretch>
        </p:blipFill>
        <p:spPr>
          <a:xfrm>
            <a:off x="1600200" y="2438400"/>
            <a:ext cx="1495425" cy="1504950"/>
          </a:xfrm>
          <a:prstGeom prst="rect">
            <a:avLst/>
          </a:prstGeom>
        </p:spPr>
      </p:pic>
    </p:spTree>
    <p:extLst>
      <p:ext uri="{BB962C8B-B14F-4D97-AF65-F5344CB8AC3E}">
        <p14:creationId xmlns:p14="http://schemas.microsoft.com/office/powerpoint/2010/main" val="1040930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219200" y="838200"/>
              <a:ext cx="6248400" cy="1200329"/>
            </a:xfrm>
            <a:prstGeom prst="rect">
              <a:avLst/>
            </a:prstGeom>
            <a:noFill/>
          </p:spPr>
          <p:txBody>
            <a:bodyPr wrap="square" rtlCol="0">
              <a:spAutoFit/>
            </a:bodyPr>
            <a:lstStyle/>
            <a:p>
              <a:r>
                <a:rPr lang="en-US" sz="3600" b="1" dirty="0" smtClean="0">
                  <a:latin typeface="Comic Sans MS" panose="030F0702030302020204" pitchFamily="66" charset="0"/>
                </a:rPr>
                <a:t>14. Find the perimeter of the following: </a:t>
              </a:r>
              <a:endParaRPr lang="en-US" sz="3600" b="1" dirty="0">
                <a:latin typeface="Comic Sans MS" panose="030F0702030302020204" pitchFamily="66" charset="0"/>
              </a:endParaRPr>
            </a:p>
          </p:txBody>
        </p:sp>
      </p:grpSp>
      <p:pic>
        <p:nvPicPr>
          <p:cNvPr id="5" name="Picture 4"/>
          <p:cNvPicPr>
            <a:picLocks noChangeAspect="1"/>
          </p:cNvPicPr>
          <p:nvPr/>
        </p:nvPicPr>
        <p:blipFill>
          <a:blip r:embed="rId2"/>
          <a:stretch>
            <a:fillRect/>
          </a:stretch>
        </p:blipFill>
        <p:spPr>
          <a:xfrm>
            <a:off x="2209800" y="2038529"/>
            <a:ext cx="3438525" cy="3884477"/>
          </a:xfrm>
          <a:prstGeom prst="rect">
            <a:avLst/>
          </a:prstGeom>
        </p:spPr>
      </p:pic>
      <p:pic>
        <p:nvPicPr>
          <p:cNvPr id="6" name="Picture 5"/>
          <p:cNvPicPr>
            <a:picLocks noChangeAspect="1"/>
          </p:cNvPicPr>
          <p:nvPr/>
        </p:nvPicPr>
        <p:blipFill>
          <a:blip r:embed="rId3"/>
          <a:stretch>
            <a:fillRect/>
          </a:stretch>
        </p:blipFill>
        <p:spPr>
          <a:xfrm>
            <a:off x="6348412" y="2419529"/>
            <a:ext cx="1485900" cy="1495425"/>
          </a:xfrm>
          <a:prstGeom prst="rect">
            <a:avLst/>
          </a:prstGeom>
        </p:spPr>
      </p:pic>
    </p:spTree>
    <p:extLst>
      <p:ext uri="{BB962C8B-B14F-4D97-AF65-F5344CB8AC3E}">
        <p14:creationId xmlns:p14="http://schemas.microsoft.com/office/powerpoint/2010/main" val="243452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914399" y="838200"/>
              <a:ext cx="7077075" cy="2862322"/>
            </a:xfrm>
            <a:prstGeom prst="rect">
              <a:avLst/>
            </a:prstGeom>
            <a:noFill/>
          </p:spPr>
          <p:txBody>
            <a:bodyPr wrap="square" rtlCol="0">
              <a:spAutoFit/>
            </a:bodyPr>
            <a:lstStyle/>
            <a:p>
              <a:r>
                <a:rPr lang="en-US" sz="3600" b="1" dirty="0" smtClean="0">
                  <a:latin typeface="Comic Sans MS" panose="030F0702030302020204" pitchFamily="66" charset="0"/>
                </a:rPr>
                <a:t>12. </a:t>
              </a:r>
              <a:r>
                <a:rPr lang="en-US" sz="3600" b="1" dirty="0" smtClean="0">
                  <a:latin typeface="Comic Sans MS" panose="030F0702030302020204" pitchFamily="66" charset="0"/>
                </a:rPr>
                <a:t>The diameter of a circle is 8 cm.  A central angle of the circle intercepts an arc of 12 cm.  What is the measure of the angle?</a:t>
              </a:r>
              <a:endParaRPr lang="en-US" sz="3600" b="1" dirty="0">
                <a:latin typeface="Comic Sans MS" panose="030F0702030302020204" pitchFamily="66" charset="0"/>
              </a:endParaRPr>
            </a:p>
          </p:txBody>
        </p:sp>
      </p:grpSp>
      <p:pic>
        <p:nvPicPr>
          <p:cNvPr id="7" name="Picture 6"/>
          <p:cNvPicPr>
            <a:picLocks noChangeAspect="1"/>
          </p:cNvPicPr>
          <p:nvPr/>
        </p:nvPicPr>
        <p:blipFill>
          <a:blip r:embed="rId2"/>
          <a:stretch>
            <a:fillRect/>
          </a:stretch>
        </p:blipFill>
        <p:spPr>
          <a:xfrm>
            <a:off x="6096000" y="4089873"/>
            <a:ext cx="1514475" cy="1514475"/>
          </a:xfrm>
          <a:prstGeom prst="rect">
            <a:avLst/>
          </a:prstGeom>
        </p:spPr>
      </p:pic>
    </p:spTree>
    <p:extLst>
      <p:ext uri="{BB962C8B-B14F-4D97-AF65-F5344CB8AC3E}">
        <p14:creationId xmlns:p14="http://schemas.microsoft.com/office/powerpoint/2010/main" val="1747053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33400" y="457200"/>
            <a:ext cx="8001000" cy="5867400"/>
            <a:chOff x="533400" y="457200"/>
            <a:chExt cx="8001000" cy="5867400"/>
          </a:xfrm>
        </p:grpSpPr>
        <p:sp>
          <p:nvSpPr>
            <p:cNvPr id="4" name="Rounded Rectangle 3"/>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TextBox 4"/>
            <p:cNvSpPr txBox="1"/>
            <p:nvPr/>
          </p:nvSpPr>
          <p:spPr>
            <a:xfrm>
              <a:off x="1219200" y="838200"/>
              <a:ext cx="6629400" cy="646331"/>
            </a:xfrm>
            <a:prstGeom prst="rect">
              <a:avLst/>
            </a:prstGeom>
            <a:noFill/>
          </p:spPr>
          <p:txBody>
            <a:bodyPr wrap="square" rtlCol="0">
              <a:spAutoFit/>
            </a:bodyPr>
            <a:lstStyle/>
            <a:p>
              <a:r>
                <a:rPr lang="en-US" sz="3600" b="1" dirty="0" smtClean="0">
                  <a:latin typeface="Comic Sans MS" panose="030F0702030302020204" pitchFamily="66" charset="0"/>
                </a:rPr>
                <a:t>6. </a:t>
              </a:r>
              <a:endParaRPr lang="en-US" sz="3600" b="1" dirty="0">
                <a:latin typeface="Comic Sans MS" panose="030F0702030302020204" pitchFamily="66" charset="0"/>
              </a:endParaRPr>
            </a:p>
          </p:txBody>
        </p:sp>
      </p:grpSp>
      <p:pic>
        <p:nvPicPr>
          <p:cNvPr id="6" name="Picture 5"/>
          <p:cNvPicPr>
            <a:picLocks noChangeAspect="1"/>
          </p:cNvPicPr>
          <p:nvPr/>
        </p:nvPicPr>
        <p:blipFill>
          <a:blip r:embed="rId2"/>
          <a:stretch>
            <a:fillRect/>
          </a:stretch>
        </p:blipFill>
        <p:spPr>
          <a:xfrm>
            <a:off x="838200" y="1447997"/>
            <a:ext cx="7579084" cy="3505003"/>
          </a:xfrm>
          <a:prstGeom prst="rect">
            <a:avLst/>
          </a:prstGeom>
        </p:spPr>
      </p:pic>
      <p:pic>
        <p:nvPicPr>
          <p:cNvPr id="8" name="Picture 7"/>
          <p:cNvPicPr>
            <a:picLocks noChangeAspect="1"/>
          </p:cNvPicPr>
          <p:nvPr/>
        </p:nvPicPr>
        <p:blipFill>
          <a:blip r:embed="rId3"/>
          <a:stretch>
            <a:fillRect/>
          </a:stretch>
        </p:blipFill>
        <p:spPr>
          <a:xfrm>
            <a:off x="6334125" y="4210050"/>
            <a:ext cx="1514475" cy="1485900"/>
          </a:xfrm>
          <a:prstGeom prst="rect">
            <a:avLst/>
          </a:prstGeom>
        </p:spPr>
      </p:pic>
    </p:spTree>
    <p:extLst>
      <p:ext uri="{BB962C8B-B14F-4D97-AF65-F5344CB8AC3E}">
        <p14:creationId xmlns:p14="http://schemas.microsoft.com/office/powerpoint/2010/main" val="4124758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219200" y="838200"/>
              <a:ext cx="6934200" cy="2862322"/>
            </a:xfrm>
            <a:prstGeom prst="rect">
              <a:avLst/>
            </a:prstGeom>
            <a:noFill/>
          </p:spPr>
          <p:txBody>
            <a:bodyPr wrap="square" rtlCol="0">
              <a:spAutoFit/>
            </a:bodyPr>
            <a:lstStyle/>
            <a:p>
              <a:r>
                <a:rPr lang="en-US" sz="3600" b="1" dirty="0">
                  <a:latin typeface="Comic Sans MS" panose="030F0702030302020204" pitchFamily="66" charset="0"/>
                </a:rPr>
                <a:t>3</a:t>
              </a:r>
              <a:r>
                <a:rPr lang="en-US" sz="3600" b="1" dirty="0" smtClean="0">
                  <a:latin typeface="Comic Sans MS" panose="030F0702030302020204" pitchFamily="66" charset="0"/>
                </a:rPr>
                <a:t>. The center of circle </a:t>
              </a:r>
              <a:r>
                <a:rPr lang="en-US" sz="3600" b="1" i="1" dirty="0" smtClean="0">
                  <a:latin typeface="Comic Sans MS" panose="030F0702030302020204" pitchFamily="66" charset="0"/>
                </a:rPr>
                <a:t>Q</a:t>
              </a:r>
              <a:r>
                <a:rPr lang="en-US" sz="3600" b="1" dirty="0" smtClean="0">
                  <a:latin typeface="Comic Sans MS" panose="030F0702030302020204" pitchFamily="66" charset="0"/>
                </a:rPr>
                <a:t> has coordinates (3,-2). If circle </a:t>
              </a:r>
              <a:r>
                <a:rPr lang="en-US" sz="3600" b="1" i="1" dirty="0" smtClean="0">
                  <a:latin typeface="Comic Sans MS" panose="030F0702030302020204" pitchFamily="66" charset="0"/>
                </a:rPr>
                <a:t>Q</a:t>
              </a:r>
              <a:r>
                <a:rPr lang="en-US" sz="3600" b="1" dirty="0" smtClean="0">
                  <a:latin typeface="Comic Sans MS" panose="030F0702030302020204" pitchFamily="66" charset="0"/>
                </a:rPr>
                <a:t> passes through </a:t>
              </a:r>
              <a:r>
                <a:rPr lang="en-US" sz="3600" b="1" i="1" dirty="0" smtClean="0">
                  <a:latin typeface="Comic Sans MS" panose="030F0702030302020204" pitchFamily="66" charset="0"/>
                </a:rPr>
                <a:t>R</a:t>
              </a:r>
              <a:r>
                <a:rPr lang="en-US" sz="3600" b="1" dirty="0">
                  <a:latin typeface="Comic Sans MS" panose="030F0702030302020204" pitchFamily="66" charset="0"/>
                </a:rPr>
                <a:t> </a:t>
              </a:r>
              <a:r>
                <a:rPr lang="en-US" sz="3600" b="1" dirty="0" smtClean="0">
                  <a:latin typeface="Comic Sans MS" panose="030F0702030302020204" pitchFamily="66" charset="0"/>
                </a:rPr>
                <a:t>(7,1)</a:t>
              </a:r>
              <a:r>
                <a:rPr lang="en-US" sz="3600" b="1" dirty="0" smtClean="0">
                  <a:latin typeface="Comic Sans MS" panose="030F0702030302020204" pitchFamily="66" charset="0"/>
                </a:rPr>
                <a:t> , what is the length of its diameter?</a:t>
              </a:r>
              <a:endParaRPr lang="en-US" sz="3600" b="1" dirty="0">
                <a:latin typeface="Comic Sans MS" panose="030F0702030302020204" pitchFamily="66" charset="0"/>
              </a:endParaRPr>
            </a:p>
          </p:txBody>
        </p:sp>
      </p:grpSp>
      <p:pic>
        <p:nvPicPr>
          <p:cNvPr id="9" name="Picture 8"/>
          <p:cNvPicPr>
            <a:picLocks noChangeAspect="1"/>
          </p:cNvPicPr>
          <p:nvPr/>
        </p:nvPicPr>
        <p:blipFill>
          <a:blip r:embed="rId2"/>
          <a:stretch>
            <a:fillRect/>
          </a:stretch>
        </p:blipFill>
        <p:spPr>
          <a:xfrm>
            <a:off x="5715000" y="4081522"/>
            <a:ext cx="1524000" cy="1524000"/>
          </a:xfrm>
          <a:prstGeom prst="rect">
            <a:avLst/>
          </a:prstGeom>
        </p:spPr>
      </p:pic>
    </p:spTree>
    <p:extLst>
      <p:ext uri="{BB962C8B-B14F-4D97-AF65-F5344CB8AC3E}">
        <p14:creationId xmlns:p14="http://schemas.microsoft.com/office/powerpoint/2010/main" val="30505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26203"/>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219200" y="838200"/>
              <a:ext cx="6248400" cy="646331"/>
            </a:xfrm>
            <a:prstGeom prst="rect">
              <a:avLst/>
            </a:prstGeom>
            <a:noFill/>
          </p:spPr>
          <p:txBody>
            <a:bodyPr wrap="square" rtlCol="0">
              <a:spAutoFit/>
            </a:bodyPr>
            <a:lstStyle/>
            <a:p>
              <a:r>
                <a:rPr lang="en-US" sz="3600" b="1" dirty="0" smtClean="0">
                  <a:latin typeface="Comic Sans MS" panose="030F0702030302020204" pitchFamily="66" charset="0"/>
                </a:rPr>
                <a:t>15. </a:t>
              </a:r>
              <a:endParaRPr lang="en-US" sz="3600" b="1" dirty="0">
                <a:latin typeface="Comic Sans MS" panose="030F0702030302020204" pitchFamily="66" charset="0"/>
              </a:endParaRPr>
            </a:p>
          </p:txBody>
        </p:sp>
      </p:grpSp>
      <p:pic>
        <p:nvPicPr>
          <p:cNvPr id="7" name="Picture 6"/>
          <p:cNvPicPr>
            <a:picLocks noChangeAspect="1"/>
          </p:cNvPicPr>
          <p:nvPr/>
        </p:nvPicPr>
        <p:blipFill>
          <a:blip r:embed="rId2"/>
          <a:stretch>
            <a:fillRect/>
          </a:stretch>
        </p:blipFill>
        <p:spPr>
          <a:xfrm>
            <a:off x="828675" y="1532607"/>
            <a:ext cx="7477125" cy="3366536"/>
          </a:xfrm>
          <a:prstGeom prst="rect">
            <a:avLst/>
          </a:prstGeom>
        </p:spPr>
      </p:pic>
      <p:pic>
        <p:nvPicPr>
          <p:cNvPr id="10" name="Picture 9"/>
          <p:cNvPicPr>
            <a:picLocks noChangeAspect="1"/>
          </p:cNvPicPr>
          <p:nvPr/>
        </p:nvPicPr>
        <p:blipFill>
          <a:blip r:embed="rId3"/>
          <a:stretch>
            <a:fillRect/>
          </a:stretch>
        </p:blipFill>
        <p:spPr>
          <a:xfrm>
            <a:off x="5953125" y="3886200"/>
            <a:ext cx="1514475" cy="1533525"/>
          </a:xfrm>
          <a:prstGeom prst="rect">
            <a:avLst/>
          </a:prstGeom>
        </p:spPr>
      </p:pic>
    </p:spTree>
    <p:extLst>
      <p:ext uri="{BB962C8B-B14F-4D97-AF65-F5344CB8AC3E}">
        <p14:creationId xmlns:p14="http://schemas.microsoft.com/office/powerpoint/2010/main" val="1752494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914400" y="838200"/>
              <a:ext cx="7086600" cy="3416320"/>
            </a:xfrm>
            <a:prstGeom prst="rect">
              <a:avLst/>
            </a:prstGeom>
            <a:noFill/>
          </p:spPr>
          <p:txBody>
            <a:bodyPr wrap="square" rtlCol="0">
              <a:spAutoFit/>
            </a:bodyPr>
            <a:lstStyle/>
            <a:p>
              <a:r>
                <a:rPr lang="en-US" sz="3600" b="1" dirty="0" smtClean="0">
                  <a:latin typeface="Comic Sans MS" panose="030F0702030302020204" pitchFamily="66" charset="0"/>
                </a:rPr>
                <a:t>8</a:t>
              </a:r>
              <a:r>
                <a:rPr lang="en-US" sz="3600" b="1" dirty="0" smtClean="0">
                  <a:latin typeface="Comic Sans MS" panose="030F0702030302020204" pitchFamily="66" charset="0"/>
                </a:rPr>
                <a:t>. To completely cover a spherical ball, a ball company uses a total area of 36 square inches of material. What is the maximum volume the ball can have? </a:t>
              </a:r>
              <a:endParaRPr lang="en-US" sz="3600" b="1" dirty="0">
                <a:latin typeface="Comic Sans MS" panose="030F0702030302020204" pitchFamily="66" charset="0"/>
              </a:endParaRPr>
            </a:p>
          </p:txBody>
        </p:sp>
      </p:grpSp>
      <p:pic>
        <p:nvPicPr>
          <p:cNvPr id="6" name="Picture 5"/>
          <p:cNvPicPr>
            <a:picLocks noChangeAspect="1"/>
          </p:cNvPicPr>
          <p:nvPr/>
        </p:nvPicPr>
        <p:blipFill>
          <a:blip r:embed="rId2"/>
          <a:stretch>
            <a:fillRect/>
          </a:stretch>
        </p:blipFill>
        <p:spPr>
          <a:xfrm>
            <a:off x="914400" y="4169010"/>
            <a:ext cx="7424738" cy="735203"/>
          </a:xfrm>
          <a:prstGeom prst="rect">
            <a:avLst/>
          </a:prstGeom>
        </p:spPr>
      </p:pic>
      <p:pic>
        <p:nvPicPr>
          <p:cNvPr id="8" name="Picture 7"/>
          <p:cNvPicPr>
            <a:picLocks noChangeAspect="1"/>
          </p:cNvPicPr>
          <p:nvPr/>
        </p:nvPicPr>
        <p:blipFill>
          <a:blip r:embed="rId3"/>
          <a:stretch>
            <a:fillRect/>
          </a:stretch>
        </p:blipFill>
        <p:spPr>
          <a:xfrm>
            <a:off x="6179344" y="4775281"/>
            <a:ext cx="1504950" cy="1504950"/>
          </a:xfrm>
          <a:prstGeom prst="rect">
            <a:avLst/>
          </a:prstGeom>
        </p:spPr>
      </p:pic>
    </p:spTree>
    <p:extLst>
      <p:ext uri="{BB962C8B-B14F-4D97-AF65-F5344CB8AC3E}">
        <p14:creationId xmlns:p14="http://schemas.microsoft.com/office/powerpoint/2010/main" val="1661791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1491734" y="3168134"/>
            <a:ext cx="3962400" cy="369332"/>
          </a:xfrm>
          <a:prstGeom prst="rect">
            <a:avLst/>
          </a:prstGeom>
          <a:noFill/>
        </p:spPr>
        <p:txBody>
          <a:bodyPr wrap="square" rtlCol="0">
            <a:spAutoFit/>
          </a:bodyPr>
          <a:lstStyle/>
          <a:p>
            <a:pPr algn="ctr"/>
            <a:r>
              <a:rPr lang="en-US" b="1" dirty="0" smtClean="0">
                <a:latin typeface="Comic Sans MS" panose="030F0702030302020204" pitchFamily="66" charset="0"/>
              </a:rPr>
              <a:t>Circle</a:t>
            </a:r>
            <a:r>
              <a:rPr lang="en-US" b="1" dirty="0" smtClean="0">
                <a:latin typeface="Comic Sans MS" panose="030F0702030302020204" pitchFamily="66" charset="0"/>
              </a:rPr>
              <a:t> </a:t>
            </a:r>
            <a:r>
              <a:rPr lang="en-US" b="1" dirty="0" smtClean="0">
                <a:latin typeface="Comic Sans MS" panose="030F0702030302020204" pitchFamily="66" charset="0"/>
              </a:rPr>
              <a:t>Scavenger Hunt</a:t>
            </a:r>
            <a:endParaRPr lang="en-US" b="1" dirty="0">
              <a:latin typeface="Comic Sans MS" panose="030F0702030302020204" pitchFamily="66" charset="0"/>
            </a:endParaRPr>
          </a:p>
        </p:txBody>
      </p:sp>
      <p:sp>
        <p:nvSpPr>
          <p:cNvPr id="3" name="TextBox 2"/>
          <p:cNvSpPr txBox="1"/>
          <p:nvPr/>
        </p:nvSpPr>
        <p:spPr>
          <a:xfrm rot="16200000">
            <a:off x="-1440417" y="2934384"/>
            <a:ext cx="5905500" cy="646331"/>
          </a:xfrm>
          <a:prstGeom prst="rect">
            <a:avLst/>
          </a:prstGeom>
          <a:noFill/>
        </p:spPr>
        <p:txBody>
          <a:bodyPr wrap="square" rtlCol="0">
            <a:spAutoFit/>
          </a:bodyPr>
          <a:lstStyle/>
          <a:p>
            <a:r>
              <a:rPr lang="en-US" sz="1200" dirty="0" smtClean="0">
                <a:latin typeface="Comic Sans MS" panose="030F0702030302020204" pitchFamily="66" charset="0"/>
              </a:rPr>
              <a:t>Can you figure out my favorite phrase?  Go through the scavenger hunt in order to earn clues to help figure out the riddle.  In order to receive full credit, you must SHOW ALL YOUR WORK!  Have fun and good luck!</a:t>
            </a:r>
            <a:endParaRPr lang="en-US" sz="1200" dirty="0">
              <a:latin typeface="Comic Sans MS" panose="030F0702030302020204" pitchFamily="66" charset="0"/>
            </a:endParaRPr>
          </a:p>
        </p:txBody>
      </p:sp>
      <p:sp>
        <p:nvSpPr>
          <p:cNvPr id="4" name="TextBox 3"/>
          <p:cNvSpPr txBox="1"/>
          <p:nvPr/>
        </p:nvSpPr>
        <p:spPr>
          <a:xfrm rot="16200000">
            <a:off x="-1880861" y="3186440"/>
            <a:ext cx="5524500" cy="523220"/>
          </a:xfrm>
          <a:prstGeom prst="rect">
            <a:avLst/>
          </a:prstGeom>
          <a:noFill/>
        </p:spPr>
        <p:txBody>
          <a:bodyPr wrap="square" rtlCol="0">
            <a:spAutoFit/>
          </a:bodyPr>
          <a:lstStyle/>
          <a:p>
            <a:pPr algn="ctr"/>
            <a:r>
              <a:rPr lang="en-US" sz="1400" b="1" dirty="0" smtClean="0">
                <a:latin typeface="Comic Sans MS" panose="030F0702030302020204" pitchFamily="66" charset="0"/>
              </a:rPr>
              <a:t>Go to a station, solve the question, then check your answer!  It’s as easy as pi  </a:t>
            </a:r>
            <a:r>
              <a:rPr lang="en-US" sz="1400" b="1" dirty="0" smtClean="0">
                <a:latin typeface="Comic Sans MS" panose="030F0702030302020204" pitchFamily="66" charset="0"/>
                <a:sym typeface="Wingdings" panose="05000000000000000000" pitchFamily="2" charset="2"/>
              </a:rPr>
              <a:t></a:t>
            </a:r>
            <a:endParaRPr lang="en-US" sz="1400" b="1" dirty="0">
              <a:latin typeface="Comic Sans MS" panose="030F0702030302020204" pitchFamily="66" charset="0"/>
            </a:endParaRPr>
          </a:p>
        </p:txBody>
      </p:sp>
      <p:sp>
        <p:nvSpPr>
          <p:cNvPr id="5" name="TextBox 4"/>
          <p:cNvSpPr txBox="1"/>
          <p:nvPr/>
        </p:nvSpPr>
        <p:spPr>
          <a:xfrm rot="16200000">
            <a:off x="634663" y="2439313"/>
            <a:ext cx="4724400" cy="2031325"/>
          </a:xfrm>
          <a:prstGeom prst="rect">
            <a:avLst/>
          </a:prstGeom>
          <a:noFill/>
        </p:spPr>
        <p:txBody>
          <a:bodyPr wrap="square" rtlCol="0">
            <a:spAutoFit/>
          </a:bodyPr>
          <a:lstStyle/>
          <a:p>
            <a:pPr algn="ctr"/>
            <a:r>
              <a:rPr lang="en-US" dirty="0" smtClean="0"/>
              <a:t>___  ___  </a:t>
            </a:r>
            <a:r>
              <a:rPr lang="en-US" dirty="0" smtClean="0"/>
              <a:t>___</a:t>
            </a:r>
          </a:p>
          <a:p>
            <a:pPr algn="ctr"/>
            <a:endParaRPr lang="en-US" dirty="0" smtClean="0"/>
          </a:p>
          <a:p>
            <a:pPr algn="ctr"/>
            <a:r>
              <a:rPr lang="en-US" dirty="0" smtClean="0"/>
              <a:t>___  </a:t>
            </a:r>
            <a:r>
              <a:rPr lang="en-US" dirty="0" smtClean="0"/>
              <a:t>___ </a:t>
            </a:r>
            <a:r>
              <a:rPr lang="en-US" dirty="0" smtClean="0"/>
              <a:t> </a:t>
            </a:r>
            <a:r>
              <a:rPr lang="en-US" dirty="0" smtClean="0"/>
              <a:t>___  </a:t>
            </a:r>
            <a:r>
              <a:rPr lang="en-US" dirty="0" smtClean="0"/>
              <a:t>     ___  </a:t>
            </a:r>
            <a:r>
              <a:rPr lang="en-US" dirty="0" smtClean="0"/>
              <a:t>___  ___  ___  ___  ___</a:t>
            </a:r>
          </a:p>
          <a:p>
            <a:pPr algn="ctr"/>
            <a:endParaRPr lang="en-US" dirty="0"/>
          </a:p>
          <a:p>
            <a:pPr algn="ctr"/>
            <a:r>
              <a:rPr lang="en-US" dirty="0" smtClean="0"/>
              <a:t>___  ___ </a:t>
            </a:r>
            <a:r>
              <a:rPr lang="en-US" dirty="0" smtClean="0"/>
              <a:t> </a:t>
            </a:r>
            <a:endParaRPr lang="en-US" dirty="0" smtClean="0"/>
          </a:p>
          <a:p>
            <a:pPr algn="ctr"/>
            <a:r>
              <a:rPr lang="en-US" dirty="0" smtClean="0"/>
              <a:t>          </a:t>
            </a:r>
            <a:endParaRPr lang="en-US" dirty="0"/>
          </a:p>
          <a:p>
            <a:pPr algn="ctr"/>
            <a:r>
              <a:rPr lang="en-US" dirty="0" smtClean="0"/>
              <a:t>___  ___  ___ </a:t>
            </a:r>
            <a:r>
              <a:rPr lang="en-US" dirty="0" smtClean="0"/>
              <a:t>___          </a:t>
            </a:r>
            <a:r>
              <a:rPr lang="en-US" dirty="0" smtClean="0"/>
              <a:t>___  ___  </a:t>
            </a:r>
            <a:r>
              <a:rPr lang="en-US" dirty="0"/>
              <a:t>___ !</a:t>
            </a:r>
            <a:endParaRPr lang="en-US" dirty="0"/>
          </a:p>
        </p:txBody>
      </p:sp>
      <p:grpSp>
        <p:nvGrpSpPr>
          <p:cNvPr id="11" name="Group 10"/>
          <p:cNvGrpSpPr/>
          <p:nvPr/>
        </p:nvGrpSpPr>
        <p:grpSpPr>
          <a:xfrm>
            <a:off x="4419600" y="706582"/>
            <a:ext cx="4565073" cy="5334000"/>
            <a:chOff x="4419600" y="706582"/>
            <a:chExt cx="4565073" cy="5334000"/>
          </a:xfrm>
        </p:grpSpPr>
        <p:sp>
          <p:nvSpPr>
            <p:cNvPr id="8" name="Rectangle 7"/>
            <p:cNvSpPr/>
            <p:nvPr/>
          </p:nvSpPr>
          <p:spPr>
            <a:xfrm>
              <a:off x="4419600"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5936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7460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2" name="TextBox 11"/>
          <p:cNvSpPr txBox="1"/>
          <p:nvPr/>
        </p:nvSpPr>
        <p:spPr>
          <a:xfrm rot="16200000">
            <a:off x="4413260" y="2299256"/>
            <a:ext cx="3733800" cy="3416320"/>
          </a:xfrm>
          <a:prstGeom prst="rect">
            <a:avLst/>
          </a:prstGeom>
          <a:noFill/>
        </p:spPr>
        <p:txBody>
          <a:bodyPr wrap="square" rtlCol="0">
            <a:spAutoFit/>
          </a:bodyPr>
          <a:lstStyle/>
          <a:p>
            <a:r>
              <a:rPr lang="en-US" dirty="0" smtClean="0"/>
              <a:t>1.</a:t>
            </a:r>
          </a:p>
          <a:p>
            <a:endParaRPr lang="en-US" dirty="0"/>
          </a:p>
          <a:p>
            <a:endParaRPr lang="en-US" dirty="0" smtClean="0"/>
          </a:p>
          <a:p>
            <a:endParaRPr lang="en-US" dirty="0"/>
          </a:p>
          <a:p>
            <a:endParaRPr lang="en-US" dirty="0" smtClean="0"/>
          </a:p>
          <a:p>
            <a:r>
              <a:rPr lang="en-US" dirty="0" smtClean="0"/>
              <a:t>2.</a:t>
            </a:r>
          </a:p>
          <a:p>
            <a:endParaRPr lang="en-US" dirty="0"/>
          </a:p>
          <a:p>
            <a:endParaRPr lang="en-US" dirty="0" smtClean="0"/>
          </a:p>
          <a:p>
            <a:endParaRPr lang="en-US" dirty="0"/>
          </a:p>
          <a:p>
            <a:endParaRPr lang="en-US" dirty="0" smtClean="0"/>
          </a:p>
          <a:p>
            <a:endParaRPr lang="en-US" dirty="0"/>
          </a:p>
          <a:p>
            <a:r>
              <a:rPr lang="en-US" dirty="0" smtClean="0"/>
              <a:t>3.</a:t>
            </a:r>
            <a:endParaRPr lang="en-US" dirty="0"/>
          </a:p>
        </p:txBody>
      </p:sp>
      <p:sp>
        <p:nvSpPr>
          <p:cNvPr id="13" name="TextBox 12"/>
          <p:cNvSpPr txBox="1"/>
          <p:nvPr/>
        </p:nvSpPr>
        <p:spPr>
          <a:xfrm rot="16200000">
            <a:off x="423493" y="2009710"/>
            <a:ext cx="3962400" cy="261610"/>
          </a:xfrm>
          <a:prstGeom prst="rect">
            <a:avLst/>
          </a:prstGeom>
          <a:noFill/>
        </p:spPr>
        <p:txBody>
          <a:bodyPr wrap="square" rtlCol="0">
            <a:spAutoFit/>
          </a:bodyPr>
          <a:lstStyle/>
          <a:p>
            <a:r>
              <a:rPr lang="en-US" sz="1100" dirty="0" smtClean="0"/>
              <a:t>20.3</a:t>
            </a:r>
            <a:r>
              <a:rPr lang="en-US" sz="1100" dirty="0" smtClean="0"/>
              <a:t>        6        25.13</a:t>
            </a:r>
            <a:endParaRPr lang="en-US" sz="1100" dirty="0"/>
          </a:p>
        </p:txBody>
      </p:sp>
      <p:sp>
        <p:nvSpPr>
          <p:cNvPr id="14" name="TextBox 13"/>
          <p:cNvSpPr txBox="1"/>
          <p:nvPr/>
        </p:nvSpPr>
        <p:spPr>
          <a:xfrm rot="16200000">
            <a:off x="676224" y="3221994"/>
            <a:ext cx="4641273" cy="261610"/>
          </a:xfrm>
          <a:prstGeom prst="rect">
            <a:avLst/>
          </a:prstGeom>
          <a:noFill/>
        </p:spPr>
        <p:txBody>
          <a:bodyPr wrap="square" rtlCol="0">
            <a:spAutoFit/>
          </a:bodyPr>
          <a:lstStyle/>
          <a:p>
            <a:r>
              <a:rPr lang="en-US" sz="1100" dirty="0" smtClean="0"/>
              <a:t>78.8</a:t>
            </a:r>
            <a:r>
              <a:rPr lang="en-US" sz="1100" dirty="0" smtClean="0"/>
              <a:t>        8.4</a:t>
            </a:r>
            <a:r>
              <a:rPr lang="en-US" sz="1100" dirty="0" smtClean="0"/>
              <a:t>	</a:t>
            </a:r>
            <a:r>
              <a:rPr lang="en-US" sz="1100" dirty="0" smtClean="0"/>
              <a:t>   61                    63       3.6      102       1440       78.8       8.4</a:t>
            </a:r>
            <a:endParaRPr lang="en-US" sz="1100" dirty="0"/>
          </a:p>
        </p:txBody>
      </p:sp>
      <p:sp>
        <p:nvSpPr>
          <p:cNvPr id="15" name="TextBox 14"/>
          <p:cNvSpPr txBox="1"/>
          <p:nvPr/>
        </p:nvSpPr>
        <p:spPr>
          <a:xfrm rot="16200000">
            <a:off x="1911472" y="2569195"/>
            <a:ext cx="3214452" cy="261610"/>
          </a:xfrm>
          <a:prstGeom prst="rect">
            <a:avLst/>
          </a:prstGeom>
          <a:noFill/>
        </p:spPr>
        <p:txBody>
          <a:bodyPr wrap="square" rtlCol="0">
            <a:spAutoFit/>
          </a:bodyPr>
          <a:lstStyle/>
          <a:p>
            <a:r>
              <a:rPr lang="en-US" sz="1100" dirty="0" smtClean="0"/>
              <a:t>                 3        </a:t>
            </a:r>
            <a:r>
              <a:rPr lang="en-US" sz="1100" dirty="0" smtClean="0"/>
              <a:t>61</a:t>
            </a:r>
            <a:endParaRPr lang="en-US" sz="1100" dirty="0"/>
          </a:p>
        </p:txBody>
      </p:sp>
      <p:sp>
        <p:nvSpPr>
          <p:cNvPr id="16" name="TextBox 15"/>
          <p:cNvSpPr txBox="1"/>
          <p:nvPr/>
        </p:nvSpPr>
        <p:spPr>
          <a:xfrm rot="16200000">
            <a:off x="1636590" y="2702330"/>
            <a:ext cx="4751870" cy="261610"/>
          </a:xfrm>
          <a:prstGeom prst="rect">
            <a:avLst/>
          </a:prstGeom>
          <a:noFill/>
        </p:spPr>
        <p:txBody>
          <a:bodyPr wrap="square" rtlCol="0">
            <a:spAutoFit/>
          </a:bodyPr>
          <a:lstStyle/>
          <a:p>
            <a:r>
              <a:rPr lang="en-US" sz="1100" dirty="0" smtClean="0"/>
              <a:t>150</a:t>
            </a:r>
            <a:r>
              <a:rPr lang="en-US" sz="1100" dirty="0" smtClean="0"/>
              <a:t>        18       78.8      12</a:t>
            </a:r>
            <a:r>
              <a:rPr lang="en-US" sz="1100" dirty="0" smtClean="0"/>
              <a:t>	</a:t>
            </a:r>
            <a:r>
              <a:rPr lang="en-US" sz="1100" dirty="0" smtClean="0"/>
              <a:t>       25.13       3.6        10</a:t>
            </a:r>
            <a:endParaRPr lang="en-US" sz="1100" dirty="0"/>
          </a:p>
        </p:txBody>
      </p:sp>
    </p:spTree>
    <p:extLst>
      <p:ext uri="{BB962C8B-B14F-4D97-AF65-F5344CB8AC3E}">
        <p14:creationId xmlns:p14="http://schemas.microsoft.com/office/powerpoint/2010/main" val="52147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928" y="706582"/>
            <a:ext cx="9130146" cy="5340927"/>
            <a:chOff x="-6928" y="706582"/>
            <a:chExt cx="9130146" cy="5340927"/>
          </a:xfrm>
        </p:grpSpPr>
        <p:grpSp>
          <p:nvGrpSpPr>
            <p:cNvPr id="3" name="Group 2"/>
            <p:cNvGrpSpPr/>
            <p:nvPr/>
          </p:nvGrpSpPr>
          <p:grpSpPr>
            <a:xfrm>
              <a:off x="4558145" y="706582"/>
              <a:ext cx="4565073" cy="5334000"/>
              <a:chOff x="4419600" y="706582"/>
              <a:chExt cx="4565073" cy="5334000"/>
            </a:xfrm>
          </p:grpSpPr>
          <p:sp>
            <p:nvSpPr>
              <p:cNvPr id="4" name="Rectangle 3"/>
              <p:cNvSpPr/>
              <p:nvPr/>
            </p:nvSpPr>
            <p:spPr>
              <a:xfrm>
                <a:off x="4419600"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ectangle 4"/>
              <p:cNvSpPr/>
              <p:nvPr/>
            </p:nvSpPr>
            <p:spPr>
              <a:xfrm>
                <a:off x="5936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ectangle 5"/>
              <p:cNvSpPr/>
              <p:nvPr/>
            </p:nvSpPr>
            <p:spPr>
              <a:xfrm>
                <a:off x="7460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7" name="Group 6"/>
            <p:cNvGrpSpPr/>
            <p:nvPr/>
          </p:nvGrpSpPr>
          <p:grpSpPr>
            <a:xfrm>
              <a:off x="-6928" y="713509"/>
              <a:ext cx="4565073" cy="5334000"/>
              <a:chOff x="4419600" y="706582"/>
              <a:chExt cx="4565073" cy="5334000"/>
            </a:xfrm>
          </p:grpSpPr>
          <p:sp>
            <p:nvSpPr>
              <p:cNvPr id="8" name="Rectangle 7"/>
              <p:cNvSpPr/>
              <p:nvPr/>
            </p:nvSpPr>
            <p:spPr>
              <a:xfrm>
                <a:off x="4419600"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5936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7460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sp>
        <p:nvSpPr>
          <p:cNvPr id="12" name="TextBox 11"/>
          <p:cNvSpPr txBox="1"/>
          <p:nvPr/>
        </p:nvSpPr>
        <p:spPr>
          <a:xfrm rot="16200000">
            <a:off x="4489460" y="2299256"/>
            <a:ext cx="3733800" cy="3416320"/>
          </a:xfrm>
          <a:prstGeom prst="rect">
            <a:avLst/>
          </a:prstGeom>
          <a:noFill/>
        </p:spPr>
        <p:txBody>
          <a:bodyPr wrap="square" rtlCol="0">
            <a:spAutoFit/>
          </a:bodyPr>
          <a:lstStyle/>
          <a:p>
            <a:r>
              <a:rPr lang="en-US" dirty="0"/>
              <a:t>7</a:t>
            </a:r>
            <a:r>
              <a:rPr lang="en-US" dirty="0" smtClean="0"/>
              <a:t>.</a:t>
            </a:r>
          </a:p>
          <a:p>
            <a:endParaRPr lang="en-US" dirty="0"/>
          </a:p>
          <a:p>
            <a:endParaRPr lang="en-US" dirty="0" smtClean="0"/>
          </a:p>
          <a:p>
            <a:endParaRPr lang="en-US" dirty="0"/>
          </a:p>
          <a:p>
            <a:endParaRPr lang="en-US" dirty="0" smtClean="0"/>
          </a:p>
          <a:p>
            <a:r>
              <a:rPr lang="en-US" dirty="0"/>
              <a:t>8</a:t>
            </a:r>
            <a:r>
              <a:rPr lang="en-US" dirty="0" smtClean="0"/>
              <a:t>.</a:t>
            </a:r>
          </a:p>
          <a:p>
            <a:endParaRPr lang="en-US" dirty="0"/>
          </a:p>
          <a:p>
            <a:endParaRPr lang="en-US" dirty="0" smtClean="0"/>
          </a:p>
          <a:p>
            <a:endParaRPr lang="en-US" dirty="0"/>
          </a:p>
          <a:p>
            <a:endParaRPr lang="en-US" dirty="0" smtClean="0"/>
          </a:p>
          <a:p>
            <a:endParaRPr lang="en-US" dirty="0"/>
          </a:p>
          <a:p>
            <a:r>
              <a:rPr lang="en-US" dirty="0"/>
              <a:t>9</a:t>
            </a:r>
            <a:r>
              <a:rPr lang="en-US" dirty="0" smtClean="0"/>
              <a:t>.</a:t>
            </a:r>
            <a:endParaRPr lang="en-US" dirty="0"/>
          </a:p>
        </p:txBody>
      </p:sp>
      <p:sp>
        <p:nvSpPr>
          <p:cNvPr id="13" name="TextBox 12"/>
          <p:cNvSpPr txBox="1"/>
          <p:nvPr/>
        </p:nvSpPr>
        <p:spPr>
          <a:xfrm rot="16200000">
            <a:off x="-6340" y="2299256"/>
            <a:ext cx="3733800" cy="3416320"/>
          </a:xfrm>
          <a:prstGeom prst="rect">
            <a:avLst/>
          </a:prstGeom>
          <a:noFill/>
        </p:spPr>
        <p:txBody>
          <a:bodyPr wrap="square" rtlCol="0">
            <a:spAutoFit/>
          </a:bodyPr>
          <a:lstStyle/>
          <a:p>
            <a:r>
              <a:rPr lang="en-US" dirty="0"/>
              <a:t>4</a:t>
            </a:r>
            <a:r>
              <a:rPr lang="en-US" dirty="0" smtClean="0"/>
              <a:t>.</a:t>
            </a:r>
          </a:p>
          <a:p>
            <a:endParaRPr lang="en-US" dirty="0"/>
          </a:p>
          <a:p>
            <a:endParaRPr lang="en-US" dirty="0" smtClean="0"/>
          </a:p>
          <a:p>
            <a:endParaRPr lang="en-US" dirty="0"/>
          </a:p>
          <a:p>
            <a:endParaRPr lang="en-US" dirty="0"/>
          </a:p>
          <a:p>
            <a:r>
              <a:rPr lang="en-US" dirty="0"/>
              <a:t>5</a:t>
            </a:r>
            <a:r>
              <a:rPr lang="en-US" dirty="0" smtClean="0"/>
              <a:t>.</a:t>
            </a:r>
          </a:p>
          <a:p>
            <a:endParaRPr lang="en-US" dirty="0"/>
          </a:p>
          <a:p>
            <a:endParaRPr lang="en-US" dirty="0" smtClean="0"/>
          </a:p>
          <a:p>
            <a:endParaRPr lang="en-US" dirty="0"/>
          </a:p>
          <a:p>
            <a:endParaRPr lang="en-US" dirty="0" smtClean="0"/>
          </a:p>
          <a:p>
            <a:endParaRPr lang="en-US" dirty="0"/>
          </a:p>
          <a:p>
            <a:r>
              <a:rPr lang="en-US" dirty="0"/>
              <a:t>6</a:t>
            </a:r>
            <a:r>
              <a:rPr lang="en-US" dirty="0" smtClean="0"/>
              <a:t>.</a:t>
            </a:r>
            <a:endParaRPr lang="en-US" dirty="0"/>
          </a:p>
        </p:txBody>
      </p:sp>
    </p:spTree>
    <p:extLst>
      <p:ext uri="{BB962C8B-B14F-4D97-AF65-F5344CB8AC3E}">
        <p14:creationId xmlns:p14="http://schemas.microsoft.com/office/powerpoint/2010/main" val="1482642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928" y="706582"/>
            <a:ext cx="9130146" cy="5340927"/>
            <a:chOff x="-6928" y="706582"/>
            <a:chExt cx="9130146" cy="5340927"/>
          </a:xfrm>
        </p:grpSpPr>
        <p:grpSp>
          <p:nvGrpSpPr>
            <p:cNvPr id="3" name="Group 2"/>
            <p:cNvGrpSpPr/>
            <p:nvPr/>
          </p:nvGrpSpPr>
          <p:grpSpPr>
            <a:xfrm>
              <a:off x="4558145" y="706582"/>
              <a:ext cx="4565073" cy="5334000"/>
              <a:chOff x="4419600" y="706582"/>
              <a:chExt cx="4565073" cy="5334000"/>
            </a:xfrm>
          </p:grpSpPr>
          <p:sp>
            <p:nvSpPr>
              <p:cNvPr id="8" name="Rectangle 7"/>
              <p:cNvSpPr/>
              <p:nvPr/>
            </p:nvSpPr>
            <p:spPr>
              <a:xfrm>
                <a:off x="4419600"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5936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7460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4" name="Group 3"/>
            <p:cNvGrpSpPr/>
            <p:nvPr/>
          </p:nvGrpSpPr>
          <p:grpSpPr>
            <a:xfrm>
              <a:off x="-6928" y="713509"/>
              <a:ext cx="4565073" cy="5334000"/>
              <a:chOff x="4419600" y="706582"/>
              <a:chExt cx="4565073" cy="5334000"/>
            </a:xfrm>
          </p:grpSpPr>
          <p:sp>
            <p:nvSpPr>
              <p:cNvPr id="5" name="Rectangle 4"/>
              <p:cNvSpPr/>
              <p:nvPr/>
            </p:nvSpPr>
            <p:spPr>
              <a:xfrm>
                <a:off x="4419600"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ectangle 5"/>
              <p:cNvSpPr/>
              <p:nvPr/>
            </p:nvSpPr>
            <p:spPr>
              <a:xfrm>
                <a:off x="5936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7460673" y="706582"/>
                <a:ext cx="15240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sp>
        <p:nvSpPr>
          <p:cNvPr id="11" name="TextBox 10"/>
          <p:cNvSpPr txBox="1"/>
          <p:nvPr/>
        </p:nvSpPr>
        <p:spPr>
          <a:xfrm rot="16200000">
            <a:off x="4565660" y="2299254"/>
            <a:ext cx="3733800" cy="3416320"/>
          </a:xfrm>
          <a:prstGeom prst="rect">
            <a:avLst/>
          </a:prstGeom>
          <a:noFill/>
        </p:spPr>
        <p:txBody>
          <a:bodyPr wrap="square" rtlCol="0">
            <a:spAutoFit/>
          </a:bodyPr>
          <a:lstStyle/>
          <a:p>
            <a:r>
              <a:rPr lang="en-US" dirty="0" smtClean="0"/>
              <a:t>13.</a:t>
            </a:r>
          </a:p>
          <a:p>
            <a:endParaRPr lang="en-US" dirty="0"/>
          </a:p>
          <a:p>
            <a:endParaRPr lang="en-US" dirty="0" smtClean="0"/>
          </a:p>
          <a:p>
            <a:endParaRPr lang="en-US" dirty="0"/>
          </a:p>
          <a:p>
            <a:endParaRPr lang="en-US" dirty="0" smtClean="0"/>
          </a:p>
          <a:p>
            <a:r>
              <a:rPr lang="en-US" dirty="0" smtClean="0"/>
              <a:t>14.</a:t>
            </a:r>
          </a:p>
          <a:p>
            <a:endParaRPr lang="en-US" dirty="0"/>
          </a:p>
          <a:p>
            <a:endParaRPr lang="en-US" dirty="0" smtClean="0"/>
          </a:p>
          <a:p>
            <a:endParaRPr lang="en-US" dirty="0"/>
          </a:p>
          <a:p>
            <a:endParaRPr lang="en-US" dirty="0" smtClean="0"/>
          </a:p>
          <a:p>
            <a:endParaRPr lang="en-US" dirty="0"/>
          </a:p>
          <a:p>
            <a:r>
              <a:rPr lang="en-US" dirty="0" smtClean="0"/>
              <a:t>15.</a:t>
            </a:r>
            <a:endParaRPr lang="en-US" dirty="0"/>
          </a:p>
        </p:txBody>
      </p:sp>
      <p:sp>
        <p:nvSpPr>
          <p:cNvPr id="12" name="TextBox 11"/>
          <p:cNvSpPr txBox="1"/>
          <p:nvPr/>
        </p:nvSpPr>
        <p:spPr>
          <a:xfrm rot="16200000">
            <a:off x="-6340" y="2299256"/>
            <a:ext cx="3733800" cy="3416320"/>
          </a:xfrm>
          <a:prstGeom prst="rect">
            <a:avLst/>
          </a:prstGeom>
          <a:noFill/>
        </p:spPr>
        <p:txBody>
          <a:bodyPr wrap="square" rtlCol="0">
            <a:spAutoFit/>
          </a:bodyPr>
          <a:lstStyle/>
          <a:p>
            <a:r>
              <a:rPr lang="en-US" dirty="0" smtClean="0"/>
              <a:t>10.</a:t>
            </a:r>
          </a:p>
          <a:p>
            <a:endParaRPr lang="en-US" dirty="0"/>
          </a:p>
          <a:p>
            <a:endParaRPr lang="en-US" dirty="0" smtClean="0"/>
          </a:p>
          <a:p>
            <a:endParaRPr lang="en-US" dirty="0"/>
          </a:p>
          <a:p>
            <a:endParaRPr lang="en-US" dirty="0" smtClean="0"/>
          </a:p>
          <a:p>
            <a:r>
              <a:rPr lang="en-US" dirty="0" smtClean="0"/>
              <a:t>11.</a:t>
            </a:r>
          </a:p>
          <a:p>
            <a:endParaRPr lang="en-US" dirty="0"/>
          </a:p>
          <a:p>
            <a:endParaRPr lang="en-US" dirty="0" smtClean="0"/>
          </a:p>
          <a:p>
            <a:endParaRPr lang="en-US" dirty="0"/>
          </a:p>
          <a:p>
            <a:endParaRPr lang="en-US" dirty="0" smtClean="0"/>
          </a:p>
          <a:p>
            <a:endParaRPr lang="en-US" dirty="0"/>
          </a:p>
          <a:p>
            <a:r>
              <a:rPr lang="en-US" dirty="0" smtClean="0"/>
              <a:t>12.</a:t>
            </a:r>
            <a:endParaRPr lang="en-US" dirty="0"/>
          </a:p>
        </p:txBody>
      </p:sp>
    </p:spTree>
    <p:extLst>
      <p:ext uri="{BB962C8B-B14F-4D97-AF65-F5344CB8AC3E}">
        <p14:creationId xmlns:p14="http://schemas.microsoft.com/office/powerpoint/2010/main" val="3117337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1421368" y="4196834"/>
            <a:ext cx="3581400" cy="369332"/>
          </a:xfrm>
          <a:prstGeom prst="rect">
            <a:avLst/>
          </a:prstGeom>
          <a:noFill/>
        </p:spPr>
        <p:txBody>
          <a:bodyPr wrap="square" rtlCol="0">
            <a:spAutoFit/>
          </a:bodyPr>
          <a:lstStyle/>
          <a:p>
            <a:r>
              <a:rPr lang="en-US" dirty="0" smtClean="0">
                <a:latin typeface="Comic Sans MS" panose="030F0702030302020204" pitchFamily="66" charset="0"/>
              </a:rPr>
              <a:t>Remember Those Hippies?</a:t>
            </a:r>
            <a:endParaRPr lang="en-US" dirty="0">
              <a:latin typeface="Comic Sans MS" panose="030F0702030302020204" pitchFamily="66" charset="0"/>
            </a:endParaRPr>
          </a:p>
        </p:txBody>
      </p:sp>
      <p:sp>
        <p:nvSpPr>
          <p:cNvPr id="3" name="TextBox 2"/>
          <p:cNvSpPr txBox="1"/>
          <p:nvPr/>
        </p:nvSpPr>
        <p:spPr>
          <a:xfrm rot="16200000">
            <a:off x="-1791326" y="2532360"/>
            <a:ext cx="5029202" cy="338554"/>
          </a:xfrm>
          <a:prstGeom prst="rect">
            <a:avLst/>
          </a:prstGeom>
          <a:noFill/>
        </p:spPr>
        <p:txBody>
          <a:bodyPr wrap="square" rtlCol="0">
            <a:spAutoFit/>
          </a:bodyPr>
          <a:lstStyle/>
          <a:p>
            <a:r>
              <a:rPr lang="en-US" sz="1600" dirty="0" smtClean="0">
                <a:latin typeface="Comic Sans MS" panose="030F0702030302020204" pitchFamily="66" charset="0"/>
              </a:rPr>
              <a:t>We have the three brothers...their ratios are</a:t>
            </a:r>
            <a:endParaRPr lang="en-US" sz="1600" dirty="0">
              <a:latin typeface="Comic Sans MS" panose="030F0702030302020204" pitchFamily="66" charset="0"/>
            </a:endParaRPr>
          </a:p>
        </p:txBody>
      </p:sp>
      <p:sp>
        <p:nvSpPr>
          <p:cNvPr id="4" name="TextBox 3"/>
          <p:cNvSpPr txBox="1"/>
          <p:nvPr/>
        </p:nvSpPr>
        <p:spPr>
          <a:xfrm rot="16200000">
            <a:off x="-1768194" y="3043048"/>
            <a:ext cx="6019800" cy="307777"/>
          </a:xfrm>
          <a:prstGeom prst="rect">
            <a:avLst/>
          </a:prstGeom>
          <a:noFill/>
        </p:spPr>
        <p:txBody>
          <a:bodyPr wrap="square" rtlCol="0">
            <a:spAutoFit/>
          </a:bodyPr>
          <a:lstStyle/>
          <a:p>
            <a:r>
              <a:rPr lang="en-US" sz="1400" dirty="0" smtClean="0"/>
              <a:t>sin</a:t>
            </a:r>
            <a:r>
              <a:rPr lang="el-GR" sz="1400" dirty="0" smtClean="0"/>
              <a:t>θ</a:t>
            </a:r>
            <a:r>
              <a:rPr lang="en-US" sz="1400" dirty="0"/>
              <a:t> </a:t>
            </a:r>
            <a:r>
              <a:rPr lang="en-US" sz="1400" dirty="0" smtClean="0"/>
              <a:t>=   ___________	cos</a:t>
            </a:r>
            <a:r>
              <a:rPr lang="el-GR" sz="1400" dirty="0" smtClean="0"/>
              <a:t>θ</a:t>
            </a:r>
            <a:r>
              <a:rPr lang="en-US" sz="1400" dirty="0" smtClean="0"/>
              <a:t> =  ___________	tan</a:t>
            </a:r>
            <a:r>
              <a:rPr lang="el-GR" sz="1400" dirty="0" smtClean="0"/>
              <a:t>θ</a:t>
            </a:r>
            <a:r>
              <a:rPr lang="en-US" sz="1400" dirty="0" smtClean="0"/>
              <a:t> =  ___________ </a:t>
            </a:r>
            <a:endParaRPr lang="en-US" sz="1400" dirty="0"/>
          </a:p>
        </p:txBody>
      </p:sp>
      <p:sp>
        <p:nvSpPr>
          <p:cNvPr id="5" name="TextBox 4"/>
          <p:cNvSpPr txBox="1"/>
          <p:nvPr/>
        </p:nvSpPr>
        <p:spPr>
          <a:xfrm rot="16200000">
            <a:off x="-772435" y="3287036"/>
            <a:ext cx="5479474" cy="276999"/>
          </a:xfrm>
          <a:prstGeom prst="rect">
            <a:avLst/>
          </a:prstGeom>
          <a:noFill/>
        </p:spPr>
        <p:txBody>
          <a:bodyPr wrap="square" rtlCol="0">
            <a:spAutoFit/>
          </a:bodyPr>
          <a:lstStyle/>
          <a:p>
            <a:r>
              <a:rPr lang="en-US" sz="1200" dirty="0" smtClean="0">
                <a:latin typeface="Comic Sans MS" panose="030F0702030302020204" pitchFamily="66" charset="0"/>
              </a:rPr>
              <a:t>Now, set up each trig ratio for the unknown angle but do not solve</a:t>
            </a:r>
            <a:endParaRPr lang="en-US" sz="1200" dirty="0">
              <a:latin typeface="Comic Sans MS" panose="030F0702030302020204" pitchFamily="66" charset="0"/>
            </a:endParaRP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604160" y="1644643"/>
            <a:ext cx="4307686" cy="330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rot="16200000">
            <a:off x="199772" y="2619539"/>
            <a:ext cx="5806470" cy="1938992"/>
          </a:xfrm>
          <a:prstGeom prst="rect">
            <a:avLst/>
          </a:prstGeom>
          <a:noFill/>
        </p:spPr>
        <p:txBody>
          <a:bodyPr wrap="square" rtlCol="0">
            <a:spAutoFit/>
          </a:bodyPr>
          <a:lstStyle/>
          <a:p>
            <a:r>
              <a:rPr lang="en-US" sz="1200" dirty="0" smtClean="0"/>
              <a:t>1.				2.		</a:t>
            </a:r>
          </a:p>
          <a:p>
            <a:endParaRPr lang="en-US" sz="1200" dirty="0" smtClean="0"/>
          </a:p>
          <a:p>
            <a:endParaRPr lang="en-US" sz="1200" dirty="0"/>
          </a:p>
          <a:p>
            <a:endParaRPr lang="en-US" sz="1200" dirty="0" smtClean="0"/>
          </a:p>
          <a:p>
            <a:endParaRPr lang="en-US" sz="1200" dirty="0"/>
          </a:p>
          <a:p>
            <a:endParaRPr lang="en-US" sz="1200" dirty="0" smtClean="0"/>
          </a:p>
          <a:p>
            <a:endParaRPr lang="en-US" sz="1200" dirty="0" smtClean="0"/>
          </a:p>
          <a:p>
            <a:endParaRPr lang="en-US" sz="1200" dirty="0"/>
          </a:p>
          <a:p>
            <a:endParaRPr lang="en-US" sz="1200" dirty="0"/>
          </a:p>
          <a:p>
            <a:r>
              <a:rPr lang="en-US" sz="1200" dirty="0" smtClean="0"/>
              <a:t>3.				4.</a:t>
            </a:r>
            <a:endParaRPr lang="en-US" sz="1200" dirty="0"/>
          </a:p>
        </p:txBody>
      </p:sp>
      <p:sp>
        <p:nvSpPr>
          <p:cNvPr id="7" name="TextBox 6"/>
          <p:cNvSpPr txBox="1"/>
          <p:nvPr/>
        </p:nvSpPr>
        <p:spPr>
          <a:xfrm rot="16200000">
            <a:off x="3355851" y="3723089"/>
            <a:ext cx="4690496" cy="276999"/>
          </a:xfrm>
          <a:prstGeom prst="rect">
            <a:avLst/>
          </a:prstGeom>
          <a:noFill/>
        </p:spPr>
        <p:txBody>
          <a:bodyPr wrap="square" rtlCol="0">
            <a:spAutoFit/>
          </a:bodyPr>
          <a:lstStyle/>
          <a:p>
            <a:r>
              <a:rPr lang="en-US" sz="1200" dirty="0" smtClean="0">
                <a:latin typeface="Comic Sans MS" panose="030F0702030302020204" pitchFamily="66" charset="0"/>
              </a:rPr>
              <a:t>Next, go back and solve triangles 1-4.  Once done, solve 5-8</a:t>
            </a:r>
            <a:endParaRPr lang="en-US" sz="1200" dirty="0">
              <a:latin typeface="Comic Sans MS" panose="030F0702030302020204" pitchFamily="66" charset="0"/>
            </a:endParaRPr>
          </a:p>
        </p:txBody>
      </p:sp>
      <p:sp>
        <p:nvSpPr>
          <p:cNvPr id="10" name="TextBox 9"/>
          <p:cNvSpPr txBox="1"/>
          <p:nvPr/>
        </p:nvSpPr>
        <p:spPr>
          <a:xfrm rot="16200000">
            <a:off x="3919715" y="2619537"/>
            <a:ext cx="5806470" cy="1938992"/>
          </a:xfrm>
          <a:prstGeom prst="rect">
            <a:avLst/>
          </a:prstGeom>
          <a:noFill/>
        </p:spPr>
        <p:txBody>
          <a:bodyPr wrap="square" rtlCol="0">
            <a:spAutoFit/>
          </a:bodyPr>
          <a:lstStyle/>
          <a:p>
            <a:r>
              <a:rPr lang="en-US" sz="1200" dirty="0" smtClean="0"/>
              <a:t>5.				6.		</a:t>
            </a:r>
          </a:p>
          <a:p>
            <a:endParaRPr lang="en-US" sz="1200" dirty="0" smtClean="0"/>
          </a:p>
          <a:p>
            <a:endParaRPr lang="en-US" sz="1200" dirty="0"/>
          </a:p>
          <a:p>
            <a:endParaRPr lang="en-US" sz="1200" dirty="0" smtClean="0"/>
          </a:p>
          <a:p>
            <a:endParaRPr lang="en-US" sz="1200" dirty="0"/>
          </a:p>
          <a:p>
            <a:endParaRPr lang="en-US" sz="1200" dirty="0" smtClean="0"/>
          </a:p>
          <a:p>
            <a:endParaRPr lang="en-US" sz="1200" dirty="0" smtClean="0"/>
          </a:p>
          <a:p>
            <a:endParaRPr lang="en-US" sz="1200" dirty="0"/>
          </a:p>
          <a:p>
            <a:endParaRPr lang="en-US" sz="1200" dirty="0"/>
          </a:p>
          <a:p>
            <a:r>
              <a:rPr lang="en-US" sz="1200" dirty="0" smtClean="0"/>
              <a:t>7.				8.</a:t>
            </a:r>
            <a:endParaRPr lang="en-US" sz="1200" dirty="0"/>
          </a:p>
        </p:txBody>
      </p:sp>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6214172" y="4399931"/>
            <a:ext cx="511714" cy="1233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46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6165298" y="1395413"/>
            <a:ext cx="923925"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46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7539038" y="4786586"/>
            <a:ext cx="828675"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464"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7608873" y="1562100"/>
            <a:ext cx="112395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4697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066800" y="838200"/>
              <a:ext cx="7162800" cy="2862322"/>
            </a:xfrm>
            <a:prstGeom prst="rect">
              <a:avLst/>
            </a:prstGeom>
            <a:noFill/>
          </p:spPr>
          <p:txBody>
            <a:bodyPr wrap="square" rtlCol="0">
              <a:spAutoFit/>
            </a:bodyPr>
            <a:lstStyle/>
            <a:p>
              <a:r>
                <a:rPr lang="en-US" sz="3600" b="1" dirty="0">
                  <a:latin typeface="Comic Sans MS" panose="030F0702030302020204" pitchFamily="66" charset="0"/>
                </a:rPr>
                <a:t>7</a:t>
              </a:r>
              <a:r>
                <a:rPr lang="en-US" sz="3600" b="1" dirty="0" smtClean="0">
                  <a:latin typeface="Comic Sans MS" panose="030F0702030302020204" pitchFamily="66" charset="0"/>
                </a:rPr>
                <a:t>. </a:t>
              </a:r>
              <a:r>
                <a:rPr lang="en-US" sz="3600" b="1" dirty="0" smtClean="0">
                  <a:latin typeface="Comic Sans MS" panose="030F0702030302020204" pitchFamily="66" charset="0"/>
                </a:rPr>
                <a:t>What is the </a:t>
              </a:r>
              <a:r>
                <a:rPr lang="en-US" sz="3600" b="1" i="1" dirty="0" smtClean="0">
                  <a:latin typeface="Comic Sans MS" panose="030F0702030302020204" pitchFamily="66" charset="0"/>
                </a:rPr>
                <a:t>approximate </a:t>
              </a:r>
              <a:r>
                <a:rPr lang="en-US" sz="3600" b="1" dirty="0" smtClean="0">
                  <a:latin typeface="Comic Sans MS" panose="030F0702030302020204" pitchFamily="66" charset="0"/>
                </a:rPr>
                <a:t>length of the arc subtended (made by) an angle of 240 degrees on a circle with a radius of 6 meters?</a:t>
              </a:r>
              <a:endParaRPr lang="en-US" sz="3600" b="1" dirty="0">
                <a:latin typeface="Comic Sans MS" panose="030F0702030302020204" pitchFamily="66" charset="0"/>
              </a:endParaRPr>
            </a:p>
          </p:txBody>
        </p:sp>
      </p:grpSp>
      <p:pic>
        <p:nvPicPr>
          <p:cNvPr id="7" name="Picture 6"/>
          <p:cNvPicPr>
            <a:picLocks noChangeAspect="1"/>
          </p:cNvPicPr>
          <p:nvPr/>
        </p:nvPicPr>
        <p:blipFill>
          <a:blip r:embed="rId2"/>
          <a:stretch>
            <a:fillRect/>
          </a:stretch>
        </p:blipFill>
        <p:spPr>
          <a:xfrm>
            <a:off x="6400800" y="4081522"/>
            <a:ext cx="1495425" cy="1457325"/>
          </a:xfrm>
          <a:prstGeom prst="rect">
            <a:avLst/>
          </a:prstGeom>
        </p:spPr>
      </p:pic>
    </p:spTree>
    <p:extLst>
      <p:ext uri="{BB962C8B-B14F-4D97-AF65-F5344CB8AC3E}">
        <p14:creationId xmlns:p14="http://schemas.microsoft.com/office/powerpoint/2010/main" val="2394497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2260754" y="2969569"/>
            <a:ext cx="5638800" cy="461665"/>
          </a:xfrm>
          <a:prstGeom prst="rect">
            <a:avLst/>
          </a:prstGeom>
          <a:noFill/>
        </p:spPr>
        <p:txBody>
          <a:bodyPr wrap="square" rtlCol="0">
            <a:spAutoFit/>
          </a:bodyPr>
          <a:lstStyle/>
          <a:p>
            <a:r>
              <a:rPr lang="en-US" sz="1200" dirty="0" smtClean="0">
                <a:latin typeface="Comic Sans MS" panose="030F0702030302020204" pitchFamily="66" charset="0"/>
              </a:rPr>
              <a:t>Sometimes it takes an extra step to figure out the solution.  Solve the next two triangles:</a:t>
            </a:r>
            <a:endParaRPr lang="en-US" sz="1200" dirty="0">
              <a:latin typeface="Comic Sans MS" panose="030F0702030302020204" pitchFamily="66" charset="0"/>
            </a:endParaRPr>
          </a:p>
        </p:txBody>
      </p:sp>
      <p:sp>
        <p:nvSpPr>
          <p:cNvPr id="3" name="TextBox 2"/>
          <p:cNvSpPr txBox="1"/>
          <p:nvPr/>
        </p:nvSpPr>
        <p:spPr>
          <a:xfrm rot="16200000">
            <a:off x="-1573337" y="2896447"/>
            <a:ext cx="5806470" cy="830997"/>
          </a:xfrm>
          <a:prstGeom prst="rect">
            <a:avLst/>
          </a:prstGeom>
          <a:noFill/>
        </p:spPr>
        <p:txBody>
          <a:bodyPr wrap="square" rtlCol="0">
            <a:spAutoFit/>
          </a:bodyPr>
          <a:lstStyle/>
          <a:p>
            <a:r>
              <a:rPr lang="en-US" sz="1200" dirty="0" smtClean="0"/>
              <a:t>9.				10.		</a:t>
            </a:r>
          </a:p>
          <a:p>
            <a:endParaRPr lang="en-US" sz="1200" dirty="0" smtClean="0"/>
          </a:p>
          <a:p>
            <a:endParaRPr lang="en-US" sz="1200" dirty="0"/>
          </a:p>
          <a:p>
            <a:endParaRPr lang="en-US" sz="1200" dirty="0" smtClean="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666749" y="4057650"/>
            <a:ext cx="16764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229089" y="4833719"/>
            <a:ext cx="217486" cy="237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700087" y="842962"/>
            <a:ext cx="162877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2058215" y="973837"/>
            <a:ext cx="205494" cy="185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rot="16200000">
            <a:off x="605254" y="2903734"/>
            <a:ext cx="5562600" cy="1046440"/>
          </a:xfrm>
          <a:prstGeom prst="rect">
            <a:avLst/>
          </a:prstGeom>
          <a:noFill/>
        </p:spPr>
        <p:txBody>
          <a:bodyPr wrap="square" rtlCol="0">
            <a:spAutoFit/>
          </a:bodyPr>
          <a:lstStyle/>
          <a:p>
            <a:r>
              <a:rPr lang="en-US" sz="1400" dirty="0" smtClean="0">
                <a:latin typeface="Comic Sans MS" panose="030F0702030302020204" pitchFamily="66" charset="0"/>
              </a:rPr>
              <a:t>Those hippie brothers are at it again—except on the ski slopes!!  </a:t>
            </a:r>
          </a:p>
          <a:p>
            <a:r>
              <a:rPr lang="en-US" sz="1200" dirty="0" smtClean="0">
                <a:latin typeface="Comic Sans MS" panose="030F0702030302020204" pitchFamily="66" charset="0"/>
              </a:rPr>
              <a:t>Draw a picture that represents each word best then solve the following questions:</a:t>
            </a:r>
          </a:p>
          <a:p>
            <a:endParaRPr lang="en-US" sz="1200" dirty="0" smtClean="0">
              <a:latin typeface="Comic Sans MS" panose="030F0702030302020204" pitchFamily="66" charset="0"/>
            </a:endParaRPr>
          </a:p>
          <a:p>
            <a:r>
              <a:rPr lang="en-US" sz="1200" dirty="0" smtClean="0">
                <a:latin typeface="Comic Sans MS" panose="030F0702030302020204" pitchFamily="66" charset="0"/>
              </a:rPr>
              <a:t>	Elevation			Depression</a:t>
            </a:r>
            <a:endParaRPr lang="en-US" dirty="0">
              <a:latin typeface="Comic Sans MS" panose="030F0702030302020204" pitchFamily="66" charset="0"/>
            </a:endParaRPr>
          </a:p>
        </p:txBody>
      </p:sp>
      <p:sp>
        <p:nvSpPr>
          <p:cNvPr id="5" name="TextBox 4"/>
          <p:cNvSpPr txBox="1"/>
          <p:nvPr/>
        </p:nvSpPr>
        <p:spPr>
          <a:xfrm rot="16200000">
            <a:off x="2333713" y="2926503"/>
            <a:ext cx="5824837" cy="738664"/>
          </a:xfrm>
          <a:prstGeom prst="rect">
            <a:avLst/>
          </a:prstGeom>
          <a:noFill/>
        </p:spPr>
        <p:txBody>
          <a:bodyPr wrap="square" rtlCol="0">
            <a:spAutoFit/>
          </a:bodyPr>
          <a:lstStyle/>
          <a:p>
            <a:r>
              <a:rPr lang="en-US" sz="1200" dirty="0" smtClean="0"/>
              <a:t>11. </a:t>
            </a:r>
            <a:r>
              <a:rPr lang="en-US" sz="1200" dirty="0"/>
              <a:t>From a point on the ground 12 </a:t>
            </a:r>
            <a:r>
              <a:rPr lang="en-US" sz="1200" dirty="0" err="1"/>
              <a:t>ft</a:t>
            </a:r>
            <a:r>
              <a:rPr lang="en-US" sz="1200" dirty="0"/>
              <a:t> from the base of a flagpole, the angle of elevation of the top of the pole measures 53</a:t>
            </a:r>
            <a:r>
              <a:rPr lang="en-US" sz="1200" dirty="0">
                <a:sym typeface="Symbol"/>
              </a:rPr>
              <a:t></a:t>
            </a:r>
            <a:r>
              <a:rPr lang="en-US" sz="1200" dirty="0"/>
              <a:t>. How tall is the flagpole?</a:t>
            </a:r>
          </a:p>
          <a:p>
            <a:pPr lvl="0"/>
            <a:endParaRPr lang="en-US" dirty="0"/>
          </a:p>
        </p:txBody>
      </p:sp>
      <p:sp>
        <p:nvSpPr>
          <p:cNvPr id="6" name="TextBox 5"/>
          <p:cNvSpPr txBox="1"/>
          <p:nvPr/>
        </p:nvSpPr>
        <p:spPr>
          <a:xfrm rot="16200000">
            <a:off x="4254164" y="3113038"/>
            <a:ext cx="5451768" cy="738664"/>
          </a:xfrm>
          <a:prstGeom prst="rect">
            <a:avLst/>
          </a:prstGeom>
          <a:noFill/>
        </p:spPr>
        <p:txBody>
          <a:bodyPr wrap="square" rtlCol="0">
            <a:spAutoFit/>
          </a:bodyPr>
          <a:lstStyle/>
          <a:p>
            <a:pPr lvl="0"/>
            <a:r>
              <a:rPr lang="en-US" sz="1200" dirty="0" smtClean="0"/>
              <a:t>12. </a:t>
            </a:r>
            <a:r>
              <a:rPr lang="en-US" sz="1200" dirty="0"/>
              <a:t>From an airplane at an altitude of 1200 m, the angle of depression to a rock on the ground measures 28</a:t>
            </a:r>
            <a:r>
              <a:rPr lang="en-US" sz="1200" dirty="0">
                <a:sym typeface="Symbol"/>
              </a:rPr>
              <a:t></a:t>
            </a:r>
            <a:r>
              <a:rPr lang="en-US" sz="1200" dirty="0"/>
              <a:t>. Find the distance from the plane to the rock.</a:t>
            </a:r>
          </a:p>
          <a:p>
            <a:endParaRPr lang="en-US" dirty="0"/>
          </a:p>
        </p:txBody>
      </p:sp>
    </p:spTree>
    <p:extLst>
      <p:ext uri="{BB962C8B-B14F-4D97-AF65-F5344CB8AC3E}">
        <p14:creationId xmlns:p14="http://schemas.microsoft.com/office/powerpoint/2010/main" val="767069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219200" y="838200"/>
              <a:ext cx="6781800" cy="646331"/>
            </a:xfrm>
            <a:prstGeom prst="rect">
              <a:avLst/>
            </a:prstGeom>
            <a:noFill/>
          </p:spPr>
          <p:txBody>
            <a:bodyPr wrap="square" rtlCol="0">
              <a:spAutoFit/>
            </a:bodyPr>
            <a:lstStyle/>
            <a:p>
              <a:r>
                <a:rPr lang="en-US" sz="3600" b="1" dirty="0">
                  <a:latin typeface="Comic Sans MS" panose="030F0702030302020204" pitchFamily="66" charset="0"/>
                </a:rPr>
                <a:t>4</a:t>
              </a:r>
              <a:r>
                <a:rPr lang="en-US" sz="3600" b="1" dirty="0" smtClean="0">
                  <a:latin typeface="Comic Sans MS" panose="030F0702030302020204" pitchFamily="66" charset="0"/>
                </a:rPr>
                <a:t>. </a:t>
              </a:r>
              <a:endParaRPr lang="en-US" sz="3600" b="1" dirty="0">
                <a:latin typeface="Comic Sans MS" panose="030F0702030302020204" pitchFamily="66" charset="0"/>
              </a:endParaRPr>
            </a:p>
          </p:txBody>
        </p:sp>
      </p:grpSp>
      <p:pic>
        <p:nvPicPr>
          <p:cNvPr id="5" name="Picture 4"/>
          <p:cNvPicPr>
            <a:picLocks noChangeAspect="1"/>
          </p:cNvPicPr>
          <p:nvPr/>
        </p:nvPicPr>
        <p:blipFill>
          <a:blip r:embed="rId2"/>
          <a:stretch>
            <a:fillRect/>
          </a:stretch>
        </p:blipFill>
        <p:spPr>
          <a:xfrm>
            <a:off x="785499" y="1484531"/>
            <a:ext cx="7649202" cy="3352800"/>
          </a:xfrm>
          <a:prstGeom prst="rect">
            <a:avLst/>
          </a:prstGeom>
        </p:spPr>
      </p:pic>
      <p:pic>
        <p:nvPicPr>
          <p:cNvPr id="7" name="Picture 6"/>
          <p:cNvPicPr>
            <a:picLocks noChangeAspect="1"/>
          </p:cNvPicPr>
          <p:nvPr/>
        </p:nvPicPr>
        <p:blipFill>
          <a:blip r:embed="rId3"/>
          <a:stretch>
            <a:fillRect/>
          </a:stretch>
        </p:blipFill>
        <p:spPr>
          <a:xfrm>
            <a:off x="6019800" y="3810000"/>
            <a:ext cx="1543050" cy="1514475"/>
          </a:xfrm>
          <a:prstGeom prst="rect">
            <a:avLst/>
          </a:prstGeom>
        </p:spPr>
      </p:pic>
    </p:spTree>
    <p:extLst>
      <p:ext uri="{BB962C8B-B14F-4D97-AF65-F5344CB8AC3E}">
        <p14:creationId xmlns:p14="http://schemas.microsoft.com/office/powerpoint/2010/main" val="4114952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219200" y="838200"/>
              <a:ext cx="6248400" cy="646331"/>
            </a:xfrm>
            <a:prstGeom prst="rect">
              <a:avLst/>
            </a:prstGeom>
            <a:noFill/>
          </p:spPr>
          <p:txBody>
            <a:bodyPr wrap="square" rtlCol="0">
              <a:spAutoFit/>
            </a:bodyPr>
            <a:lstStyle/>
            <a:p>
              <a:r>
                <a:rPr lang="en-US" sz="3600" b="1" dirty="0" smtClean="0">
                  <a:latin typeface="Comic Sans MS" panose="030F0702030302020204" pitchFamily="66" charset="0"/>
                </a:rPr>
                <a:t>13. </a:t>
              </a:r>
              <a:endParaRPr lang="en-US" sz="3600" b="1" dirty="0">
                <a:latin typeface="Comic Sans MS" panose="030F0702030302020204" pitchFamily="66" charset="0"/>
              </a:endParaRPr>
            </a:p>
          </p:txBody>
        </p:sp>
      </p:grpSp>
      <p:pic>
        <p:nvPicPr>
          <p:cNvPr id="5" name="Picture 4"/>
          <p:cNvPicPr>
            <a:picLocks noChangeAspect="1"/>
          </p:cNvPicPr>
          <p:nvPr/>
        </p:nvPicPr>
        <p:blipFill>
          <a:blip r:embed="rId2"/>
          <a:stretch>
            <a:fillRect/>
          </a:stretch>
        </p:blipFill>
        <p:spPr>
          <a:xfrm>
            <a:off x="1905000" y="1833562"/>
            <a:ext cx="4762500" cy="3625994"/>
          </a:xfrm>
          <a:prstGeom prst="rect">
            <a:avLst/>
          </a:prstGeom>
        </p:spPr>
      </p:pic>
      <p:pic>
        <p:nvPicPr>
          <p:cNvPr id="6" name="Picture 5"/>
          <p:cNvPicPr>
            <a:picLocks noChangeAspect="1"/>
          </p:cNvPicPr>
          <p:nvPr/>
        </p:nvPicPr>
        <p:blipFill>
          <a:blip r:embed="rId3"/>
          <a:stretch>
            <a:fillRect/>
          </a:stretch>
        </p:blipFill>
        <p:spPr>
          <a:xfrm>
            <a:off x="2209800" y="838200"/>
            <a:ext cx="2852363" cy="628684"/>
          </a:xfrm>
          <a:prstGeom prst="rect">
            <a:avLst/>
          </a:prstGeom>
        </p:spPr>
      </p:pic>
      <p:pic>
        <p:nvPicPr>
          <p:cNvPr id="8" name="Picture 7"/>
          <p:cNvPicPr>
            <a:picLocks noChangeAspect="1"/>
          </p:cNvPicPr>
          <p:nvPr/>
        </p:nvPicPr>
        <p:blipFill>
          <a:blip r:embed="rId4"/>
          <a:stretch>
            <a:fillRect/>
          </a:stretch>
        </p:blipFill>
        <p:spPr>
          <a:xfrm>
            <a:off x="6324600" y="1695875"/>
            <a:ext cx="1514475" cy="1495425"/>
          </a:xfrm>
          <a:prstGeom prst="rect">
            <a:avLst/>
          </a:prstGeom>
        </p:spPr>
      </p:pic>
    </p:spTree>
    <p:extLst>
      <p:ext uri="{BB962C8B-B14F-4D97-AF65-F5344CB8AC3E}">
        <p14:creationId xmlns:p14="http://schemas.microsoft.com/office/powerpoint/2010/main" val="127562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838199" y="838200"/>
              <a:ext cx="7324725" cy="3416320"/>
            </a:xfrm>
            <a:prstGeom prst="rect">
              <a:avLst/>
            </a:prstGeom>
            <a:noFill/>
          </p:spPr>
          <p:txBody>
            <a:bodyPr wrap="square" rtlCol="0">
              <a:spAutoFit/>
            </a:bodyPr>
            <a:lstStyle/>
            <a:p>
              <a:r>
                <a:rPr lang="en-US" sz="3600" b="1" dirty="0" smtClean="0">
                  <a:latin typeface="Comic Sans MS" panose="030F0702030302020204" pitchFamily="66" charset="0"/>
                </a:rPr>
                <a:t>11. </a:t>
              </a:r>
              <a:r>
                <a:rPr lang="en-US" sz="3600" b="1" dirty="0" smtClean="0">
                  <a:latin typeface="Comic Sans MS" panose="030F0702030302020204" pitchFamily="66" charset="0"/>
                </a:rPr>
                <a:t>Chord XY is tangent to the smaller circle. The radius of the larger circle is 15 cm. The radius of the smaller circle is 12 cm.  What is the length of chord XY?</a:t>
              </a:r>
              <a:endParaRPr lang="en-US" sz="3600" b="1" dirty="0">
                <a:latin typeface="Comic Sans MS" panose="030F0702030302020204" pitchFamily="66" charset="0"/>
              </a:endParaRPr>
            </a:p>
          </p:txBody>
        </p:sp>
      </p:grpSp>
      <p:pic>
        <p:nvPicPr>
          <p:cNvPr id="6" name="Picture 5"/>
          <p:cNvPicPr>
            <a:picLocks noChangeAspect="1"/>
          </p:cNvPicPr>
          <p:nvPr/>
        </p:nvPicPr>
        <p:blipFill>
          <a:blip r:embed="rId2"/>
          <a:stretch>
            <a:fillRect/>
          </a:stretch>
        </p:blipFill>
        <p:spPr>
          <a:xfrm>
            <a:off x="3733800" y="3777466"/>
            <a:ext cx="2550708" cy="2243138"/>
          </a:xfrm>
          <a:prstGeom prst="rect">
            <a:avLst/>
          </a:prstGeom>
        </p:spPr>
      </p:pic>
      <p:pic>
        <p:nvPicPr>
          <p:cNvPr id="8" name="Picture 7"/>
          <p:cNvPicPr>
            <a:picLocks noChangeAspect="1"/>
          </p:cNvPicPr>
          <p:nvPr/>
        </p:nvPicPr>
        <p:blipFill>
          <a:blip r:embed="rId3"/>
          <a:stretch>
            <a:fillRect/>
          </a:stretch>
        </p:blipFill>
        <p:spPr>
          <a:xfrm>
            <a:off x="6471241" y="4226336"/>
            <a:ext cx="1504950" cy="1476375"/>
          </a:xfrm>
          <a:prstGeom prst="rect">
            <a:avLst/>
          </a:prstGeom>
        </p:spPr>
      </p:pic>
    </p:spTree>
    <p:extLst>
      <p:ext uri="{BB962C8B-B14F-4D97-AF65-F5344CB8AC3E}">
        <p14:creationId xmlns:p14="http://schemas.microsoft.com/office/powerpoint/2010/main" val="3328029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33400" y="457200"/>
            <a:ext cx="8001000" cy="5867400"/>
            <a:chOff x="533400" y="457200"/>
            <a:chExt cx="8001000" cy="5867400"/>
          </a:xfrm>
        </p:grpSpPr>
        <p:sp>
          <p:nvSpPr>
            <p:cNvPr id="5" name="Rounded Rectangle 4"/>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Box 5"/>
            <p:cNvSpPr txBox="1"/>
            <p:nvPr/>
          </p:nvSpPr>
          <p:spPr>
            <a:xfrm>
              <a:off x="1219200" y="838200"/>
              <a:ext cx="6248400" cy="646331"/>
            </a:xfrm>
            <a:prstGeom prst="rect">
              <a:avLst/>
            </a:prstGeom>
            <a:noFill/>
          </p:spPr>
          <p:txBody>
            <a:bodyPr wrap="square" rtlCol="0">
              <a:spAutoFit/>
            </a:bodyPr>
            <a:lstStyle/>
            <a:p>
              <a:r>
                <a:rPr lang="en-US" sz="3600" b="1" dirty="0">
                  <a:latin typeface="Comic Sans MS" panose="030F0702030302020204" pitchFamily="66" charset="0"/>
                </a:rPr>
                <a:t>2</a:t>
              </a:r>
              <a:r>
                <a:rPr lang="en-US" sz="3600" b="1" dirty="0" smtClean="0">
                  <a:latin typeface="Comic Sans MS" panose="030F0702030302020204" pitchFamily="66" charset="0"/>
                </a:rPr>
                <a:t>. F</a:t>
              </a:r>
              <a:endParaRPr lang="en-US" sz="3600" b="1" dirty="0">
                <a:latin typeface="Comic Sans MS" panose="030F0702030302020204" pitchFamily="66" charset="0"/>
              </a:endParaRPr>
            </a:p>
          </p:txBody>
        </p:sp>
      </p:grpSp>
      <p:pic>
        <p:nvPicPr>
          <p:cNvPr id="2" name="Picture 1"/>
          <p:cNvPicPr>
            <a:picLocks noChangeAspect="1"/>
          </p:cNvPicPr>
          <p:nvPr/>
        </p:nvPicPr>
        <p:blipFill>
          <a:blip r:embed="rId2"/>
          <a:stretch>
            <a:fillRect/>
          </a:stretch>
        </p:blipFill>
        <p:spPr>
          <a:xfrm>
            <a:off x="1905000" y="762000"/>
            <a:ext cx="4391025" cy="5282273"/>
          </a:xfrm>
          <a:prstGeom prst="rect">
            <a:avLst/>
          </a:prstGeom>
        </p:spPr>
      </p:pic>
      <p:pic>
        <p:nvPicPr>
          <p:cNvPr id="3" name="Picture 2"/>
          <p:cNvPicPr>
            <a:picLocks noChangeAspect="1"/>
          </p:cNvPicPr>
          <p:nvPr/>
        </p:nvPicPr>
        <p:blipFill>
          <a:blip r:embed="rId3"/>
          <a:stretch>
            <a:fillRect/>
          </a:stretch>
        </p:blipFill>
        <p:spPr>
          <a:xfrm>
            <a:off x="6477000" y="4038600"/>
            <a:ext cx="1514475" cy="1495425"/>
          </a:xfrm>
          <a:prstGeom prst="rect">
            <a:avLst/>
          </a:prstGeom>
        </p:spPr>
      </p:pic>
    </p:spTree>
    <p:extLst>
      <p:ext uri="{BB962C8B-B14F-4D97-AF65-F5344CB8AC3E}">
        <p14:creationId xmlns:p14="http://schemas.microsoft.com/office/powerpoint/2010/main" val="3213416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219200" y="838200"/>
              <a:ext cx="6858000" cy="1200329"/>
            </a:xfrm>
            <a:prstGeom prst="rect">
              <a:avLst/>
            </a:prstGeom>
            <a:noFill/>
          </p:spPr>
          <p:txBody>
            <a:bodyPr wrap="square" rtlCol="0">
              <a:spAutoFit/>
            </a:bodyPr>
            <a:lstStyle/>
            <a:p>
              <a:r>
                <a:rPr lang="en-US" sz="3600" b="1" dirty="0" smtClean="0">
                  <a:latin typeface="Comic Sans MS" panose="030F0702030302020204" pitchFamily="66" charset="0"/>
                </a:rPr>
                <a:t>10. </a:t>
              </a:r>
              <a:r>
                <a:rPr lang="en-US" sz="3600" b="1" dirty="0" smtClean="0">
                  <a:latin typeface="Comic Sans MS" panose="030F0702030302020204" pitchFamily="66" charset="0"/>
                </a:rPr>
                <a:t>What is the radius of the following equation?</a:t>
              </a:r>
              <a:endParaRPr lang="en-US" sz="3600" b="1" dirty="0">
                <a:latin typeface="Comic Sans MS" panose="030F0702030302020204" pitchFamily="66" charset="0"/>
              </a:endParaRPr>
            </a:p>
          </p:txBody>
        </p:sp>
      </p:grpSp>
      <p:pic>
        <p:nvPicPr>
          <p:cNvPr id="5" name="Picture 4"/>
          <p:cNvPicPr>
            <a:picLocks noChangeAspect="1"/>
          </p:cNvPicPr>
          <p:nvPr/>
        </p:nvPicPr>
        <p:blipFill>
          <a:blip r:embed="rId2"/>
          <a:stretch>
            <a:fillRect/>
          </a:stretch>
        </p:blipFill>
        <p:spPr>
          <a:xfrm>
            <a:off x="1981200" y="2176731"/>
            <a:ext cx="5027347" cy="485596"/>
          </a:xfrm>
          <a:prstGeom prst="rect">
            <a:avLst/>
          </a:prstGeom>
        </p:spPr>
      </p:pic>
      <p:pic>
        <p:nvPicPr>
          <p:cNvPr id="7" name="Picture 6"/>
          <p:cNvPicPr>
            <a:picLocks noChangeAspect="1"/>
          </p:cNvPicPr>
          <p:nvPr/>
        </p:nvPicPr>
        <p:blipFill>
          <a:blip r:embed="rId3"/>
          <a:stretch>
            <a:fillRect/>
          </a:stretch>
        </p:blipFill>
        <p:spPr>
          <a:xfrm>
            <a:off x="6251309" y="4121337"/>
            <a:ext cx="1514475" cy="1495425"/>
          </a:xfrm>
          <a:prstGeom prst="rect">
            <a:avLst/>
          </a:prstGeom>
        </p:spPr>
      </p:pic>
    </p:spTree>
    <p:extLst>
      <p:ext uri="{BB962C8B-B14F-4D97-AF65-F5344CB8AC3E}">
        <p14:creationId xmlns:p14="http://schemas.microsoft.com/office/powerpoint/2010/main" val="1559784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219200" y="838200"/>
              <a:ext cx="7010400" cy="1200329"/>
            </a:xfrm>
            <a:prstGeom prst="rect">
              <a:avLst/>
            </a:prstGeom>
            <a:noFill/>
          </p:spPr>
          <p:txBody>
            <a:bodyPr wrap="square" rtlCol="0">
              <a:spAutoFit/>
            </a:bodyPr>
            <a:lstStyle/>
            <a:p>
              <a:r>
                <a:rPr lang="en-US" sz="3600" b="1" dirty="0">
                  <a:latin typeface="Comic Sans MS" panose="030F0702030302020204" pitchFamily="66" charset="0"/>
                </a:rPr>
                <a:t>9</a:t>
              </a:r>
              <a:r>
                <a:rPr lang="en-US" sz="3600" b="1" dirty="0" smtClean="0">
                  <a:latin typeface="Comic Sans MS" panose="030F0702030302020204" pitchFamily="66" charset="0"/>
                </a:rPr>
                <a:t>. </a:t>
              </a:r>
              <a:r>
                <a:rPr lang="en-US" sz="3600" b="1" dirty="0" smtClean="0">
                  <a:latin typeface="Comic Sans MS" panose="030F0702030302020204" pitchFamily="66" charset="0"/>
                </a:rPr>
                <a:t>What is the </a:t>
              </a:r>
              <a:r>
                <a:rPr lang="en-US" sz="3600" b="1" i="1" dirty="0" smtClean="0">
                  <a:latin typeface="Comic Sans MS" panose="030F0702030302020204" pitchFamily="66" charset="0"/>
                </a:rPr>
                <a:t>approximate</a:t>
              </a:r>
              <a:r>
                <a:rPr lang="en-US" sz="3600" b="1" dirty="0" smtClean="0">
                  <a:latin typeface="Comic Sans MS" panose="030F0702030302020204" pitchFamily="66" charset="0"/>
                </a:rPr>
                <a:t/>
              </a:r>
              <a:br>
                <a:rPr lang="en-US" sz="3600" b="1" dirty="0" smtClean="0">
                  <a:latin typeface="Comic Sans MS" panose="030F0702030302020204" pitchFamily="66" charset="0"/>
                </a:rPr>
              </a:br>
              <a:r>
                <a:rPr lang="en-US" sz="3600" b="1" dirty="0" smtClean="0">
                  <a:latin typeface="Comic Sans MS" panose="030F0702030302020204" pitchFamily="66" charset="0"/>
                </a:rPr>
                <a:t>area of the shaded region?</a:t>
              </a:r>
              <a:endParaRPr lang="en-US" sz="3600" b="1" dirty="0">
                <a:latin typeface="Comic Sans MS" panose="030F0702030302020204" pitchFamily="66" charset="0"/>
              </a:endParaRPr>
            </a:p>
          </p:txBody>
        </p:sp>
      </p:grpSp>
      <p:pic>
        <p:nvPicPr>
          <p:cNvPr id="5" name="Picture 4"/>
          <p:cNvPicPr>
            <a:picLocks noChangeAspect="1"/>
          </p:cNvPicPr>
          <p:nvPr/>
        </p:nvPicPr>
        <p:blipFill>
          <a:blip r:embed="rId2"/>
          <a:stretch>
            <a:fillRect/>
          </a:stretch>
        </p:blipFill>
        <p:spPr>
          <a:xfrm>
            <a:off x="1600200" y="2209800"/>
            <a:ext cx="4003331" cy="3733800"/>
          </a:xfrm>
          <a:prstGeom prst="rect">
            <a:avLst/>
          </a:prstGeom>
        </p:spPr>
      </p:pic>
      <p:pic>
        <p:nvPicPr>
          <p:cNvPr id="7" name="Picture 6"/>
          <p:cNvPicPr>
            <a:picLocks noChangeAspect="1"/>
          </p:cNvPicPr>
          <p:nvPr/>
        </p:nvPicPr>
        <p:blipFill>
          <a:blip r:embed="rId3"/>
          <a:stretch>
            <a:fillRect/>
          </a:stretch>
        </p:blipFill>
        <p:spPr>
          <a:xfrm>
            <a:off x="6316490" y="4061042"/>
            <a:ext cx="1504950" cy="1485900"/>
          </a:xfrm>
          <a:prstGeom prst="rect">
            <a:avLst/>
          </a:prstGeom>
        </p:spPr>
      </p:pic>
    </p:spTree>
    <p:extLst>
      <p:ext uri="{BB962C8B-B14F-4D97-AF65-F5344CB8AC3E}">
        <p14:creationId xmlns:p14="http://schemas.microsoft.com/office/powerpoint/2010/main" val="2810086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457200"/>
            <a:ext cx="8001000" cy="5867400"/>
            <a:chOff x="533400" y="457200"/>
            <a:chExt cx="8001000" cy="5867400"/>
          </a:xfrm>
        </p:grpSpPr>
        <p:sp>
          <p:nvSpPr>
            <p:cNvPr id="3" name="Rounded Rectangle 2"/>
            <p:cNvSpPr/>
            <p:nvPr/>
          </p:nvSpPr>
          <p:spPr>
            <a:xfrm>
              <a:off x="533400" y="457200"/>
              <a:ext cx="8001000" cy="58674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1310013" y="738530"/>
              <a:ext cx="6248400" cy="646331"/>
            </a:xfrm>
            <a:prstGeom prst="rect">
              <a:avLst/>
            </a:prstGeom>
            <a:noFill/>
          </p:spPr>
          <p:txBody>
            <a:bodyPr wrap="square" rtlCol="0">
              <a:spAutoFit/>
            </a:bodyPr>
            <a:lstStyle/>
            <a:p>
              <a:r>
                <a:rPr lang="en-US" sz="3600" b="1" dirty="0">
                  <a:latin typeface="Comic Sans MS" panose="030F0702030302020204" pitchFamily="66" charset="0"/>
                </a:rPr>
                <a:t>5</a:t>
              </a:r>
              <a:r>
                <a:rPr lang="en-US" sz="3600" b="1" dirty="0" smtClean="0">
                  <a:latin typeface="Comic Sans MS" panose="030F0702030302020204" pitchFamily="66" charset="0"/>
                </a:rPr>
                <a:t>. </a:t>
              </a:r>
              <a:endParaRPr lang="en-US" sz="3600" b="1" dirty="0">
                <a:latin typeface="Comic Sans MS" panose="030F0702030302020204" pitchFamily="66" charset="0"/>
              </a:endParaRPr>
            </a:p>
          </p:txBody>
        </p:sp>
      </p:grpSp>
      <p:pic>
        <p:nvPicPr>
          <p:cNvPr id="5" name="Picture 4"/>
          <p:cNvPicPr>
            <a:picLocks noChangeAspect="1"/>
          </p:cNvPicPr>
          <p:nvPr/>
        </p:nvPicPr>
        <p:blipFill>
          <a:blip r:embed="rId2"/>
          <a:stretch>
            <a:fillRect/>
          </a:stretch>
        </p:blipFill>
        <p:spPr>
          <a:xfrm>
            <a:off x="1959975" y="768801"/>
            <a:ext cx="4708279" cy="3972610"/>
          </a:xfrm>
          <a:prstGeom prst="rect">
            <a:avLst/>
          </a:prstGeom>
        </p:spPr>
      </p:pic>
      <p:pic>
        <p:nvPicPr>
          <p:cNvPr id="7" name="Picture 6"/>
          <p:cNvPicPr>
            <a:picLocks noChangeAspect="1"/>
          </p:cNvPicPr>
          <p:nvPr/>
        </p:nvPicPr>
        <p:blipFill>
          <a:blip r:embed="rId3"/>
          <a:stretch>
            <a:fillRect/>
          </a:stretch>
        </p:blipFill>
        <p:spPr>
          <a:xfrm>
            <a:off x="6370384" y="4114800"/>
            <a:ext cx="1485900" cy="1524000"/>
          </a:xfrm>
          <a:prstGeom prst="rect">
            <a:avLst/>
          </a:prstGeom>
        </p:spPr>
      </p:pic>
    </p:spTree>
    <p:extLst>
      <p:ext uri="{BB962C8B-B14F-4D97-AF65-F5344CB8AC3E}">
        <p14:creationId xmlns:p14="http://schemas.microsoft.com/office/powerpoint/2010/main" val="3818533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11724</TotalTime>
  <Words>509</Words>
  <Application>Microsoft Office PowerPoint</Application>
  <PresentationFormat>On-screen Show (4:3)</PresentationFormat>
  <Paragraphs>123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Comic Sans MS</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HYLTON</dc:creator>
  <cp:lastModifiedBy>Hylton, Leslie A.</cp:lastModifiedBy>
  <cp:revision>82</cp:revision>
  <cp:lastPrinted>2016-05-03T18:00:48Z</cp:lastPrinted>
  <dcterms:created xsi:type="dcterms:W3CDTF">2014-04-03T16:28:14Z</dcterms:created>
  <dcterms:modified xsi:type="dcterms:W3CDTF">2016-05-03T18:18:12Z</dcterms:modified>
</cp:coreProperties>
</file>